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omments/comment1.xml" ContentType="application/vnd.openxmlformats-officedocument.presentationml.comment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9"/>
  </p:notesMasterIdLst>
  <p:sldIdLst>
    <p:sldId id="258" r:id="rId3"/>
    <p:sldId id="371" r:id="rId4"/>
    <p:sldId id="372" r:id="rId5"/>
    <p:sldId id="399" r:id="rId6"/>
    <p:sldId id="397" r:id="rId7"/>
    <p:sldId id="402" r:id="rId8"/>
    <p:sldId id="373" r:id="rId9"/>
    <p:sldId id="404" r:id="rId10"/>
    <p:sldId id="405" r:id="rId11"/>
    <p:sldId id="374" r:id="rId12"/>
    <p:sldId id="406" r:id="rId13"/>
    <p:sldId id="410" r:id="rId14"/>
    <p:sldId id="412" r:id="rId15"/>
    <p:sldId id="413" r:id="rId16"/>
    <p:sldId id="417" r:id="rId17"/>
    <p:sldId id="416" r:id="rId18"/>
    <p:sldId id="419" r:id="rId19"/>
    <p:sldId id="421" r:id="rId20"/>
    <p:sldId id="422" r:id="rId21"/>
    <p:sldId id="424" r:id="rId22"/>
    <p:sldId id="426" r:id="rId23"/>
    <p:sldId id="384" r:id="rId24"/>
    <p:sldId id="385" r:id="rId25"/>
    <p:sldId id="386" r:id="rId26"/>
    <p:sldId id="388" r:id="rId27"/>
    <p:sldId id="428" r:id="rId28"/>
    <p:sldId id="297" r:id="rId29"/>
    <p:sldId id="429" r:id="rId30"/>
    <p:sldId id="430" r:id="rId31"/>
    <p:sldId id="377" r:id="rId32"/>
    <p:sldId id="432" r:id="rId33"/>
    <p:sldId id="434" r:id="rId34"/>
    <p:sldId id="435" r:id="rId35"/>
    <p:sldId id="437" r:id="rId36"/>
    <p:sldId id="400" r:id="rId37"/>
    <p:sldId id="284" r:id="rId3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dar abut" initials="sa" lastIdx="7" clrIdx="0">
    <p:extLst>
      <p:ext uri="{19B8F6BF-5375-455C-9EA6-DF929625EA0E}">
        <p15:presenceInfo xmlns:p15="http://schemas.microsoft.com/office/powerpoint/2012/main" userId="3ade717679585da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929F9F4-4A8F-4326-A1B4-22849713DDAB}" styleName="Koyu Stil 1 - Vurgu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3266" autoAdjust="0"/>
    <p:restoredTop sz="94000" autoAdjust="0"/>
  </p:normalViewPr>
  <p:slideViewPr>
    <p:cSldViewPr snapToGrid="0">
      <p:cViewPr varScale="1">
        <p:scale>
          <a:sx n="80" d="100"/>
          <a:sy n="80" d="100"/>
        </p:scale>
        <p:origin x="102" y="216"/>
      </p:cViewPr>
      <p:guideLst>
        <p:guide orient="horz" pos="2160"/>
        <p:guide pos="3840"/>
      </p:guideLst>
    </p:cSldViewPr>
  </p:slideViewPr>
  <p:notesTextViewPr>
    <p:cViewPr>
      <p:scale>
        <a:sx n="3" d="2"/>
        <a:sy n="3" d="2"/>
      </p:scale>
      <p:origin x="0" y="0"/>
    </p:cViewPr>
  </p:notesTextViewPr>
  <p:sorterViewPr>
    <p:cViewPr>
      <p:scale>
        <a:sx n="110" d="100"/>
        <a:sy n="110" d="100"/>
      </p:scale>
      <p:origin x="0" y="-88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charts/_rels/chart1.xml.rels><?xml version="1.0" encoding="UTF-8" standalone="yes"?>
<Relationships xmlns="http://schemas.openxmlformats.org/package/2006/relationships"><Relationship Id="rId3" Type="http://schemas.openxmlformats.org/officeDocument/2006/relationships/oleObject" Target="https://d.docs.live.net/6f4ab126ca3db3c5/Masa&#252;st&#252;/siubtam%20at&#305;f.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d.docs.live.net/6f4ab126ca3db3c5/Masa&#252;st&#252;/siubtam%20at&#305;f.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d.docs.live.net/6f4ab126ca3db3c5/Masa&#252;st&#252;/siubtam%20at&#305;f.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tr-TR" sz="1400"/>
              <a:t>SCI Expanded, SCI , SSCI, AHCI, Alan Endeksi, TR-Dizin, Diğer Kapsamındaki Dergilerde Yayınlanan Makale Sayıları</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tr-TR"/>
        </a:p>
      </c:txPr>
    </c:title>
    <c:autoTitleDeleted val="0"/>
    <c:plotArea>
      <c:layout/>
      <c:barChart>
        <c:barDir val="bar"/>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Sheet1!$K$3:$K$7</c:f>
              <c:numCache>
                <c:formatCode>General</c:formatCode>
                <c:ptCount val="5"/>
                <c:pt idx="0">
                  <c:v>2020</c:v>
                </c:pt>
                <c:pt idx="1">
                  <c:v>2021</c:v>
                </c:pt>
                <c:pt idx="2">
                  <c:v>2022</c:v>
                </c:pt>
                <c:pt idx="3">
                  <c:v>2023</c:v>
                </c:pt>
                <c:pt idx="4">
                  <c:v>2024</c:v>
                </c:pt>
              </c:numCache>
            </c:numRef>
          </c:cat>
          <c:val>
            <c:numRef>
              <c:f>Sheet1!$L$3:$L$7</c:f>
              <c:numCache>
                <c:formatCode>General</c:formatCode>
                <c:ptCount val="5"/>
                <c:pt idx="0">
                  <c:v>3</c:v>
                </c:pt>
                <c:pt idx="1">
                  <c:v>11</c:v>
                </c:pt>
                <c:pt idx="2">
                  <c:v>16</c:v>
                </c:pt>
                <c:pt idx="3">
                  <c:v>6</c:v>
                </c:pt>
                <c:pt idx="4">
                  <c:v>10</c:v>
                </c:pt>
              </c:numCache>
            </c:numRef>
          </c:val>
          <c:extLst>
            <c:ext xmlns:c16="http://schemas.microsoft.com/office/drawing/2014/chart" uri="{C3380CC4-5D6E-409C-BE32-E72D297353CC}">
              <c16:uniqueId val="{00000000-53FA-46F1-B479-F0C26171DB9A}"/>
            </c:ext>
          </c:extLst>
        </c:ser>
        <c:dLbls>
          <c:dLblPos val="inEnd"/>
          <c:showLegendKey val="0"/>
          <c:showVal val="1"/>
          <c:showCatName val="0"/>
          <c:showSerName val="0"/>
          <c:showPercent val="0"/>
          <c:showBubbleSize val="0"/>
        </c:dLbls>
        <c:gapWidth val="65"/>
        <c:axId val="855900079"/>
        <c:axId val="855886639"/>
      </c:barChart>
      <c:catAx>
        <c:axId val="855900079"/>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tr-TR"/>
          </a:p>
        </c:txPr>
        <c:crossAx val="855886639"/>
        <c:crosses val="autoZero"/>
        <c:auto val="1"/>
        <c:lblAlgn val="ctr"/>
        <c:lblOffset val="100"/>
        <c:noMultiLvlLbl val="0"/>
      </c:catAx>
      <c:valAx>
        <c:axId val="85588663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tr-TR"/>
          </a:p>
        </c:txPr>
        <c:crossAx val="855900079"/>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tr-TR" sz="1600"/>
              <a:t>Bildiri,</a:t>
            </a:r>
            <a:r>
              <a:rPr lang="tr-TR" sz="1600" baseline="0"/>
              <a:t> </a:t>
            </a:r>
            <a:r>
              <a:rPr lang="tr-TR" sz="1600"/>
              <a:t>Kitap Bölümü</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tr-TR"/>
        </a:p>
      </c:txPr>
    </c:title>
    <c:autoTitleDeleted val="0"/>
    <c:plotArea>
      <c:layout/>
      <c:barChart>
        <c:barDir val="bar"/>
        <c:grouping val="clustered"/>
        <c:varyColors val="0"/>
        <c:ser>
          <c:idx val="1"/>
          <c:order val="0"/>
          <c:tx>
            <c:v>Ulusal bildiri</c:v>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Sheet1!$K$12:$K$16</c:f>
              <c:numCache>
                <c:formatCode>General</c:formatCode>
                <c:ptCount val="5"/>
                <c:pt idx="0">
                  <c:v>2020</c:v>
                </c:pt>
                <c:pt idx="1">
                  <c:v>2021</c:v>
                </c:pt>
                <c:pt idx="2">
                  <c:v>2022</c:v>
                </c:pt>
                <c:pt idx="3">
                  <c:v>2023</c:v>
                </c:pt>
                <c:pt idx="4">
                  <c:v>2024</c:v>
                </c:pt>
              </c:numCache>
            </c:numRef>
          </c:cat>
          <c:val>
            <c:numRef>
              <c:f>Sheet1!$M$12:$M$16</c:f>
              <c:numCache>
                <c:formatCode>General</c:formatCode>
                <c:ptCount val="5"/>
                <c:pt idx="1">
                  <c:v>2</c:v>
                </c:pt>
              </c:numCache>
            </c:numRef>
          </c:val>
          <c:extLst>
            <c:ext xmlns:c16="http://schemas.microsoft.com/office/drawing/2014/chart" uri="{C3380CC4-5D6E-409C-BE32-E72D297353CC}">
              <c16:uniqueId val="{00000000-F5FC-4827-A65D-63CAB578D8D7}"/>
            </c:ext>
          </c:extLst>
        </c:ser>
        <c:ser>
          <c:idx val="0"/>
          <c:order val="1"/>
          <c:tx>
            <c:v>Uluslararası bildiri</c:v>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Sheet1!$K$12:$K$16</c:f>
              <c:numCache>
                <c:formatCode>General</c:formatCode>
                <c:ptCount val="5"/>
                <c:pt idx="0">
                  <c:v>2020</c:v>
                </c:pt>
                <c:pt idx="1">
                  <c:v>2021</c:v>
                </c:pt>
                <c:pt idx="2">
                  <c:v>2022</c:v>
                </c:pt>
                <c:pt idx="3">
                  <c:v>2023</c:v>
                </c:pt>
                <c:pt idx="4">
                  <c:v>2024</c:v>
                </c:pt>
              </c:numCache>
            </c:numRef>
          </c:cat>
          <c:val>
            <c:numRef>
              <c:f>Sheet1!$L$12:$L$16</c:f>
              <c:numCache>
                <c:formatCode>General</c:formatCode>
                <c:ptCount val="5"/>
                <c:pt idx="0">
                  <c:v>2</c:v>
                </c:pt>
                <c:pt idx="1">
                  <c:v>18</c:v>
                </c:pt>
                <c:pt idx="2">
                  <c:v>11</c:v>
                </c:pt>
                <c:pt idx="3">
                  <c:v>12</c:v>
                </c:pt>
                <c:pt idx="4">
                  <c:v>12</c:v>
                </c:pt>
              </c:numCache>
            </c:numRef>
          </c:val>
          <c:extLst>
            <c:ext xmlns:c16="http://schemas.microsoft.com/office/drawing/2014/chart" uri="{C3380CC4-5D6E-409C-BE32-E72D297353CC}">
              <c16:uniqueId val="{00000001-F5FC-4827-A65D-63CAB578D8D7}"/>
            </c:ext>
          </c:extLst>
        </c:ser>
        <c:ser>
          <c:idx val="2"/>
          <c:order val="2"/>
          <c:tx>
            <c:v>Kitap bölümü</c:v>
          </c:tx>
          <c:spPr>
            <a:solidFill>
              <a:schemeClr val="accent3">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Sheet1!$K$12:$K$16</c:f>
              <c:numCache>
                <c:formatCode>General</c:formatCode>
                <c:ptCount val="5"/>
                <c:pt idx="0">
                  <c:v>2020</c:v>
                </c:pt>
                <c:pt idx="1">
                  <c:v>2021</c:v>
                </c:pt>
                <c:pt idx="2">
                  <c:v>2022</c:v>
                </c:pt>
                <c:pt idx="3">
                  <c:v>2023</c:v>
                </c:pt>
                <c:pt idx="4">
                  <c:v>2024</c:v>
                </c:pt>
              </c:numCache>
            </c:numRef>
          </c:cat>
          <c:val>
            <c:numRef>
              <c:f>Sheet1!$N$12:$N$16</c:f>
              <c:numCache>
                <c:formatCode>General</c:formatCode>
                <c:ptCount val="5"/>
                <c:pt idx="3">
                  <c:v>1</c:v>
                </c:pt>
                <c:pt idx="4">
                  <c:v>1</c:v>
                </c:pt>
              </c:numCache>
            </c:numRef>
          </c:val>
          <c:extLst>
            <c:ext xmlns:c16="http://schemas.microsoft.com/office/drawing/2014/chart" uri="{C3380CC4-5D6E-409C-BE32-E72D297353CC}">
              <c16:uniqueId val="{00000002-F5FC-4827-A65D-63CAB578D8D7}"/>
            </c:ext>
          </c:extLst>
        </c:ser>
        <c:dLbls>
          <c:dLblPos val="inEnd"/>
          <c:showLegendKey val="0"/>
          <c:showVal val="1"/>
          <c:showCatName val="0"/>
          <c:showSerName val="0"/>
          <c:showPercent val="0"/>
          <c:showBubbleSize val="0"/>
        </c:dLbls>
        <c:gapWidth val="65"/>
        <c:axId val="1405366847"/>
        <c:axId val="1405368287"/>
      </c:barChart>
      <c:catAx>
        <c:axId val="1405366847"/>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tr-TR"/>
          </a:p>
        </c:txPr>
        <c:crossAx val="1405368287"/>
        <c:crosses val="autoZero"/>
        <c:auto val="1"/>
        <c:lblAlgn val="ctr"/>
        <c:lblOffset val="100"/>
        <c:noMultiLvlLbl val="0"/>
      </c:catAx>
      <c:valAx>
        <c:axId val="1405368287"/>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tr-TR"/>
          </a:p>
        </c:txPr>
        <c:crossAx val="1405366847"/>
        <c:crosses val="autoZero"/>
        <c:crossBetween val="between"/>
      </c:valAx>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tr-TR"/>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tr-TR"/>
              <a:t>Atıflar</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tr-TR"/>
        </a:p>
      </c:txPr>
    </c:title>
    <c:autoTitleDeleted val="0"/>
    <c:plotArea>
      <c:layout/>
      <c:barChart>
        <c:barDir val="bar"/>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Sheet1!$K$26:$K$30</c:f>
              <c:numCache>
                <c:formatCode>General</c:formatCode>
                <c:ptCount val="5"/>
                <c:pt idx="0">
                  <c:v>2020</c:v>
                </c:pt>
                <c:pt idx="1">
                  <c:v>2021</c:v>
                </c:pt>
                <c:pt idx="2">
                  <c:v>2022</c:v>
                </c:pt>
                <c:pt idx="3">
                  <c:v>2023</c:v>
                </c:pt>
                <c:pt idx="4">
                  <c:v>2024</c:v>
                </c:pt>
              </c:numCache>
            </c:numRef>
          </c:cat>
          <c:val>
            <c:numRef>
              <c:f>Sheet1!$L$26:$L$30</c:f>
              <c:numCache>
                <c:formatCode>General</c:formatCode>
                <c:ptCount val="5"/>
                <c:pt idx="0">
                  <c:v>47</c:v>
                </c:pt>
                <c:pt idx="1">
                  <c:v>31</c:v>
                </c:pt>
                <c:pt idx="2">
                  <c:v>65</c:v>
                </c:pt>
                <c:pt idx="3">
                  <c:v>32</c:v>
                </c:pt>
                <c:pt idx="4">
                  <c:v>151</c:v>
                </c:pt>
              </c:numCache>
            </c:numRef>
          </c:val>
          <c:extLst>
            <c:ext xmlns:c16="http://schemas.microsoft.com/office/drawing/2014/chart" uri="{C3380CC4-5D6E-409C-BE32-E72D297353CC}">
              <c16:uniqueId val="{00000000-0B37-424F-8518-C8316724B609}"/>
            </c:ext>
          </c:extLst>
        </c:ser>
        <c:dLbls>
          <c:dLblPos val="inEnd"/>
          <c:showLegendKey val="0"/>
          <c:showVal val="1"/>
          <c:showCatName val="0"/>
          <c:showSerName val="0"/>
          <c:showPercent val="0"/>
          <c:showBubbleSize val="0"/>
        </c:dLbls>
        <c:gapWidth val="65"/>
        <c:axId val="1502401967"/>
        <c:axId val="1502403887"/>
      </c:barChart>
      <c:catAx>
        <c:axId val="1502401967"/>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tr-TR"/>
          </a:p>
        </c:txPr>
        <c:crossAx val="1502403887"/>
        <c:crosses val="autoZero"/>
        <c:auto val="1"/>
        <c:lblAlgn val="ctr"/>
        <c:lblOffset val="100"/>
        <c:noMultiLvlLbl val="0"/>
      </c:catAx>
      <c:valAx>
        <c:axId val="1502403887"/>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tr-TR"/>
          </a:p>
        </c:txPr>
        <c:crossAx val="1502401967"/>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25-03-03T15:47:01.062" idx="7">
    <p:pos x="6674" y="746"/>
    <p:text>Grafikteki veriler, grafik üzerine sağ tıklanıp verileri düzenle komutu ile değiştirilmelidir.</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E53F67-A82C-4153-91CC-DB953EE1ADE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tr-TR"/>
        </a:p>
      </dgm:t>
    </dgm:pt>
    <dgm:pt modelId="{FEADB499-157A-4B3D-B1A6-C79733BBBE86}">
      <dgm:prSet phldrT="[Text]"/>
      <dgm:spPr/>
      <dgm:t>
        <a:bodyPr/>
        <a:lstStyle/>
        <a:p>
          <a:r>
            <a:rPr lang="tr-TR" b="1" i="0" u="none" strike="noStrike" dirty="0">
              <a:solidFill>
                <a:srgbClr val="000000"/>
              </a:solidFill>
              <a:effectLst/>
              <a:latin typeface="Calibri" panose="020F0502020204030204" pitchFamily="34" charset="0"/>
            </a:rPr>
            <a:t>Gıda Analiz Laboratuvarı </a:t>
          </a:r>
          <a:endParaRPr lang="tr-TR" dirty="0"/>
        </a:p>
      </dgm:t>
    </dgm:pt>
    <dgm:pt modelId="{D7861241-D773-4AD8-BBE8-595EB6E6B1F8}" type="parTrans" cxnId="{E374C6D5-8FCC-4491-BA5D-687F2D944278}">
      <dgm:prSet/>
      <dgm:spPr/>
      <dgm:t>
        <a:bodyPr/>
        <a:lstStyle/>
        <a:p>
          <a:endParaRPr lang="tr-TR"/>
        </a:p>
      </dgm:t>
    </dgm:pt>
    <dgm:pt modelId="{D81E9281-EB35-4C82-BEDD-9305793CE6D2}" type="sibTrans" cxnId="{E374C6D5-8FCC-4491-BA5D-687F2D944278}">
      <dgm:prSet/>
      <dgm:spPr/>
      <dgm:t>
        <a:bodyPr/>
        <a:lstStyle/>
        <a:p>
          <a:endParaRPr lang="tr-TR"/>
        </a:p>
      </dgm:t>
    </dgm:pt>
    <dgm:pt modelId="{6C8D1F77-6D40-4EB2-991B-C8066A635BA1}">
      <dgm:prSet phldrT="[Text]"/>
      <dgm:spPr/>
      <dgm:t>
        <a:bodyPr/>
        <a:lstStyle/>
        <a:p>
          <a:r>
            <a:rPr lang="tr-TR" b="1"/>
            <a:t>Enstrümental Analiz Laboratuvarı-1</a:t>
          </a:r>
          <a:endParaRPr lang="tr-TR" dirty="0"/>
        </a:p>
      </dgm:t>
    </dgm:pt>
    <dgm:pt modelId="{BE0604BA-4023-43E1-BF51-05481DC14F5C}" type="parTrans" cxnId="{E3FF2B30-9F67-425F-AB02-688D093A615A}">
      <dgm:prSet/>
      <dgm:spPr/>
      <dgm:t>
        <a:bodyPr/>
        <a:lstStyle/>
        <a:p>
          <a:endParaRPr lang="tr-TR"/>
        </a:p>
      </dgm:t>
    </dgm:pt>
    <dgm:pt modelId="{90BCC00A-1DC8-447F-9694-5D08221C7C59}" type="sibTrans" cxnId="{E3FF2B30-9F67-425F-AB02-688D093A615A}">
      <dgm:prSet/>
      <dgm:spPr/>
      <dgm:t>
        <a:bodyPr/>
        <a:lstStyle/>
        <a:p>
          <a:endParaRPr lang="tr-TR"/>
        </a:p>
      </dgm:t>
    </dgm:pt>
    <dgm:pt modelId="{C5843BB7-3AB6-4DCA-BA2B-D55383DCC535}">
      <dgm:prSet phldrT="[Text]"/>
      <dgm:spPr>
        <a:solidFill>
          <a:schemeClr val="accent2"/>
        </a:solidFill>
      </dgm:spPr>
      <dgm:t>
        <a:bodyPr/>
        <a:lstStyle/>
        <a:p>
          <a:r>
            <a:rPr lang="tr-TR" b="1" i="0" u="none" strike="noStrike" dirty="0">
              <a:solidFill>
                <a:schemeClr val="tx1"/>
              </a:solidFill>
              <a:effectLst/>
              <a:latin typeface="Calibri" panose="020F0502020204030204" pitchFamily="34" charset="0"/>
            </a:rPr>
            <a:t>Toprak Analiz Laboratuvarı </a:t>
          </a:r>
          <a:endParaRPr lang="tr-TR" dirty="0">
            <a:solidFill>
              <a:schemeClr val="tx1"/>
            </a:solidFill>
          </a:endParaRPr>
        </a:p>
      </dgm:t>
    </dgm:pt>
    <dgm:pt modelId="{CE594B8D-6981-4712-84DE-1D52E9502067}" type="parTrans" cxnId="{A2303FE5-2929-44FE-AB12-96F2B47817A6}">
      <dgm:prSet/>
      <dgm:spPr/>
      <dgm:t>
        <a:bodyPr/>
        <a:lstStyle/>
        <a:p>
          <a:endParaRPr lang="tr-TR"/>
        </a:p>
      </dgm:t>
    </dgm:pt>
    <dgm:pt modelId="{825F5A33-0EB9-4B31-B623-0A0A49A6CD48}" type="sibTrans" cxnId="{A2303FE5-2929-44FE-AB12-96F2B47817A6}">
      <dgm:prSet/>
      <dgm:spPr/>
      <dgm:t>
        <a:bodyPr/>
        <a:lstStyle/>
        <a:p>
          <a:endParaRPr lang="tr-TR"/>
        </a:p>
      </dgm:t>
    </dgm:pt>
    <dgm:pt modelId="{349EE816-E3D0-499A-A308-20504632AB9D}">
      <dgm:prSet phldrT="[Text]"/>
      <dgm:spPr/>
      <dgm:t>
        <a:bodyPr/>
        <a:lstStyle/>
        <a:p>
          <a:endParaRPr lang="tr-TR" dirty="0"/>
        </a:p>
      </dgm:t>
    </dgm:pt>
    <dgm:pt modelId="{7954932E-465F-4558-A094-1564EF5ACFBD}" type="parTrans" cxnId="{8885F0BB-6793-4FA2-ADBD-86147461A6A0}">
      <dgm:prSet/>
      <dgm:spPr/>
      <dgm:t>
        <a:bodyPr/>
        <a:lstStyle/>
        <a:p>
          <a:endParaRPr lang="tr-TR"/>
        </a:p>
      </dgm:t>
    </dgm:pt>
    <dgm:pt modelId="{A21791BD-AD16-4152-9120-BB00CB70E061}" type="sibTrans" cxnId="{8885F0BB-6793-4FA2-ADBD-86147461A6A0}">
      <dgm:prSet/>
      <dgm:spPr/>
      <dgm:t>
        <a:bodyPr/>
        <a:lstStyle/>
        <a:p>
          <a:endParaRPr lang="tr-TR"/>
        </a:p>
      </dgm:t>
    </dgm:pt>
    <dgm:pt modelId="{0425DF3F-B891-4F6A-8303-8673F8E9F5D3}">
      <dgm:prSet/>
      <dgm:spPr/>
      <dgm:t>
        <a:bodyPr/>
        <a:lstStyle/>
        <a:p>
          <a:r>
            <a:rPr lang="tr-TR" b="1"/>
            <a:t>Enstrümental Analiz Laboratuvarı-2</a:t>
          </a:r>
          <a:endParaRPr lang="tr-TR" b="1" dirty="0"/>
        </a:p>
      </dgm:t>
    </dgm:pt>
    <dgm:pt modelId="{B5E78F64-B2EA-4E5F-AD8D-0D2349BF6079}" type="parTrans" cxnId="{50F046B4-77C3-4A82-B2F9-F1426D745B22}">
      <dgm:prSet/>
      <dgm:spPr/>
      <dgm:t>
        <a:bodyPr/>
        <a:lstStyle/>
        <a:p>
          <a:endParaRPr lang="tr-TR"/>
        </a:p>
      </dgm:t>
    </dgm:pt>
    <dgm:pt modelId="{1FA3C7AF-A857-4789-9374-C3EAE266F662}" type="sibTrans" cxnId="{50F046B4-77C3-4A82-B2F9-F1426D745B22}">
      <dgm:prSet/>
      <dgm:spPr/>
      <dgm:t>
        <a:bodyPr/>
        <a:lstStyle/>
        <a:p>
          <a:endParaRPr lang="tr-TR"/>
        </a:p>
      </dgm:t>
    </dgm:pt>
    <dgm:pt modelId="{58BC4458-8284-4635-9A68-2C989979FDDE}">
      <dgm:prSet/>
      <dgm:spPr/>
      <dgm:t>
        <a:bodyPr/>
        <a:lstStyle/>
        <a:p>
          <a:r>
            <a:rPr lang="tr-TR" b="1"/>
            <a:t>Bal Analiz Laboratuvarı</a:t>
          </a:r>
          <a:endParaRPr lang="tr-TR" b="1" dirty="0"/>
        </a:p>
      </dgm:t>
    </dgm:pt>
    <dgm:pt modelId="{22FF39DD-62E3-4419-8ABA-198D4653004B}" type="parTrans" cxnId="{0A440E04-2A5C-4B32-B0B3-77F0EE2E1972}">
      <dgm:prSet/>
      <dgm:spPr/>
      <dgm:t>
        <a:bodyPr/>
        <a:lstStyle/>
        <a:p>
          <a:endParaRPr lang="tr-TR"/>
        </a:p>
      </dgm:t>
    </dgm:pt>
    <dgm:pt modelId="{3929C9F1-F632-49DA-B436-2C0C5978E4B6}" type="sibTrans" cxnId="{0A440E04-2A5C-4B32-B0B3-77F0EE2E1972}">
      <dgm:prSet/>
      <dgm:spPr/>
      <dgm:t>
        <a:bodyPr/>
        <a:lstStyle/>
        <a:p>
          <a:endParaRPr lang="tr-TR"/>
        </a:p>
      </dgm:t>
    </dgm:pt>
    <dgm:pt modelId="{E745B6F2-D09E-497E-8609-4B0D7D9A5F1A}">
      <dgm:prSet/>
      <dgm:spPr/>
      <dgm:t>
        <a:bodyPr/>
        <a:lstStyle/>
        <a:p>
          <a:r>
            <a:rPr lang="tr-TR" b="1"/>
            <a:t>Fiziksel Analiz Laboratuvarı</a:t>
          </a:r>
          <a:endParaRPr lang="tr-TR" b="1" dirty="0"/>
        </a:p>
      </dgm:t>
    </dgm:pt>
    <dgm:pt modelId="{DFE75244-9C74-49A1-A138-E7941CEF180A}" type="parTrans" cxnId="{B8AA4A7B-AFA0-4364-A73E-768050AC1881}">
      <dgm:prSet/>
      <dgm:spPr/>
      <dgm:t>
        <a:bodyPr/>
        <a:lstStyle/>
        <a:p>
          <a:endParaRPr lang="tr-TR"/>
        </a:p>
      </dgm:t>
    </dgm:pt>
    <dgm:pt modelId="{6875047B-7DDC-437B-81D5-AA062AD75AA8}" type="sibTrans" cxnId="{B8AA4A7B-AFA0-4364-A73E-768050AC1881}">
      <dgm:prSet/>
      <dgm:spPr/>
      <dgm:t>
        <a:bodyPr/>
        <a:lstStyle/>
        <a:p>
          <a:endParaRPr lang="tr-TR"/>
        </a:p>
      </dgm:t>
    </dgm:pt>
    <dgm:pt modelId="{48631235-FCC8-4D66-81D7-A33929878FFA}">
      <dgm:prSet/>
      <dgm:spPr/>
      <dgm:t>
        <a:bodyPr/>
        <a:lstStyle/>
        <a:p>
          <a:r>
            <a:rPr lang="tr-TR" b="1" dirty="0"/>
            <a:t>Numune Hazırlama Laboratuvarı</a:t>
          </a:r>
        </a:p>
      </dgm:t>
    </dgm:pt>
    <dgm:pt modelId="{0E388460-6B9E-4411-9974-EFB11F617857}" type="parTrans" cxnId="{4CCF0404-8AC0-4CE0-8529-DEA6D2B47590}">
      <dgm:prSet/>
      <dgm:spPr/>
      <dgm:t>
        <a:bodyPr/>
        <a:lstStyle/>
        <a:p>
          <a:endParaRPr lang="tr-TR"/>
        </a:p>
      </dgm:t>
    </dgm:pt>
    <dgm:pt modelId="{16A3707C-D97C-430A-AE83-726C44D78E84}" type="sibTrans" cxnId="{4CCF0404-8AC0-4CE0-8529-DEA6D2B47590}">
      <dgm:prSet/>
      <dgm:spPr/>
      <dgm:t>
        <a:bodyPr/>
        <a:lstStyle/>
        <a:p>
          <a:endParaRPr lang="tr-TR"/>
        </a:p>
      </dgm:t>
    </dgm:pt>
    <dgm:pt modelId="{CE4BEA0B-EAAE-4595-B15E-25EF9BE669F3}">
      <dgm:prSet phldrT="[Text]"/>
      <dgm:spPr>
        <a:solidFill>
          <a:schemeClr val="accent2"/>
        </a:solidFill>
      </dgm:spPr>
      <dgm:t>
        <a:bodyPr/>
        <a:lstStyle/>
        <a:p>
          <a:r>
            <a:rPr lang="tr-TR" b="1" i="0" u="none" strike="noStrike" dirty="0">
              <a:solidFill>
                <a:srgbClr val="000000"/>
              </a:solidFill>
              <a:effectLst/>
              <a:latin typeface="Calibri" panose="020F0502020204030204" pitchFamily="34" charset="0"/>
            </a:rPr>
            <a:t>Moleküler Biyoloji Analiz Laboratuvarı </a:t>
          </a:r>
          <a:endParaRPr lang="tr-TR" dirty="0">
            <a:solidFill>
              <a:schemeClr val="tx1"/>
            </a:solidFill>
          </a:endParaRPr>
        </a:p>
      </dgm:t>
    </dgm:pt>
    <dgm:pt modelId="{4FA0BD6D-AD52-45D3-B24A-CCACB5B95A17}" type="parTrans" cxnId="{67662611-E187-4993-B610-DE2BF0BE168D}">
      <dgm:prSet/>
      <dgm:spPr/>
      <dgm:t>
        <a:bodyPr/>
        <a:lstStyle/>
        <a:p>
          <a:endParaRPr lang="tr-TR"/>
        </a:p>
      </dgm:t>
    </dgm:pt>
    <dgm:pt modelId="{B057D1BD-DAD2-417C-B3A0-3A08619F0229}" type="sibTrans" cxnId="{67662611-E187-4993-B610-DE2BF0BE168D}">
      <dgm:prSet/>
      <dgm:spPr/>
      <dgm:t>
        <a:bodyPr/>
        <a:lstStyle/>
        <a:p>
          <a:endParaRPr lang="tr-TR"/>
        </a:p>
      </dgm:t>
    </dgm:pt>
    <dgm:pt modelId="{48D569E8-9071-455D-B862-389B5FAEA3F0}">
      <dgm:prSet phldrT="[Text]"/>
      <dgm:spPr>
        <a:solidFill>
          <a:schemeClr val="accent2"/>
        </a:solidFill>
      </dgm:spPr>
      <dgm:t>
        <a:bodyPr/>
        <a:lstStyle/>
        <a:p>
          <a:r>
            <a:rPr lang="tr-TR" b="1" i="0" u="none" strike="noStrike" dirty="0">
              <a:solidFill>
                <a:srgbClr val="000000"/>
              </a:solidFill>
              <a:effectLst/>
              <a:latin typeface="Calibri" panose="020F0502020204030204" pitchFamily="34" charset="0"/>
            </a:rPr>
            <a:t>Mikrobiyoloji Analiz Laboratuvarı </a:t>
          </a:r>
          <a:endParaRPr lang="tr-TR" dirty="0">
            <a:solidFill>
              <a:schemeClr val="tx1"/>
            </a:solidFill>
          </a:endParaRPr>
        </a:p>
      </dgm:t>
    </dgm:pt>
    <dgm:pt modelId="{9A023275-2B4D-4B58-BC24-582AAD191D7B}" type="parTrans" cxnId="{DF2CDBC3-8A3D-422B-A109-CD397E2D0DA1}">
      <dgm:prSet/>
      <dgm:spPr/>
      <dgm:t>
        <a:bodyPr/>
        <a:lstStyle/>
        <a:p>
          <a:endParaRPr lang="tr-TR"/>
        </a:p>
      </dgm:t>
    </dgm:pt>
    <dgm:pt modelId="{0D8E97B0-7CD6-4B25-A13A-D90024019E81}" type="sibTrans" cxnId="{DF2CDBC3-8A3D-422B-A109-CD397E2D0DA1}">
      <dgm:prSet/>
      <dgm:spPr/>
      <dgm:t>
        <a:bodyPr/>
        <a:lstStyle/>
        <a:p>
          <a:endParaRPr lang="tr-TR"/>
        </a:p>
      </dgm:t>
    </dgm:pt>
    <dgm:pt modelId="{B630877E-A026-4B0A-B504-7DD287922F8F}" type="pres">
      <dgm:prSet presAssocID="{81E53F67-A82C-4153-91CC-DB953EE1ADE8}" presName="linear" presStyleCnt="0">
        <dgm:presLayoutVars>
          <dgm:dir/>
          <dgm:animLvl val="lvl"/>
          <dgm:resizeHandles val="exact"/>
        </dgm:presLayoutVars>
      </dgm:prSet>
      <dgm:spPr/>
      <dgm:t>
        <a:bodyPr/>
        <a:lstStyle/>
        <a:p>
          <a:endParaRPr lang="tr-TR"/>
        </a:p>
      </dgm:t>
    </dgm:pt>
    <dgm:pt modelId="{5823427D-E167-430A-8F6F-D5EBD7E5C331}" type="pres">
      <dgm:prSet presAssocID="{FEADB499-157A-4B3D-B1A6-C79733BBBE86}" presName="parentLin" presStyleCnt="0"/>
      <dgm:spPr/>
    </dgm:pt>
    <dgm:pt modelId="{8EB1E653-0E25-41B0-B0A4-C2D7BC3106C5}" type="pres">
      <dgm:prSet presAssocID="{FEADB499-157A-4B3D-B1A6-C79733BBBE86}" presName="parentLeftMargin" presStyleLbl="node1" presStyleIdx="0" presStyleCnt="4"/>
      <dgm:spPr/>
      <dgm:t>
        <a:bodyPr/>
        <a:lstStyle/>
        <a:p>
          <a:endParaRPr lang="tr-TR"/>
        </a:p>
      </dgm:t>
    </dgm:pt>
    <dgm:pt modelId="{5B899DC4-6C6D-4F62-8361-C81B63696B9F}" type="pres">
      <dgm:prSet presAssocID="{FEADB499-157A-4B3D-B1A6-C79733BBBE86}" presName="parentText" presStyleLbl="node1" presStyleIdx="0" presStyleCnt="4">
        <dgm:presLayoutVars>
          <dgm:chMax val="0"/>
          <dgm:bulletEnabled val="1"/>
        </dgm:presLayoutVars>
      </dgm:prSet>
      <dgm:spPr/>
      <dgm:t>
        <a:bodyPr/>
        <a:lstStyle/>
        <a:p>
          <a:endParaRPr lang="tr-TR"/>
        </a:p>
      </dgm:t>
    </dgm:pt>
    <dgm:pt modelId="{37B7F4E2-25C0-4F54-80BA-F9E9A4589F10}" type="pres">
      <dgm:prSet presAssocID="{FEADB499-157A-4B3D-B1A6-C79733BBBE86}" presName="negativeSpace" presStyleCnt="0"/>
      <dgm:spPr/>
    </dgm:pt>
    <dgm:pt modelId="{766A867A-7466-4AB6-8519-972390FF5887}" type="pres">
      <dgm:prSet presAssocID="{FEADB499-157A-4B3D-B1A6-C79733BBBE86}" presName="childText" presStyleLbl="conFgAcc1" presStyleIdx="0" presStyleCnt="4">
        <dgm:presLayoutVars>
          <dgm:bulletEnabled val="1"/>
        </dgm:presLayoutVars>
      </dgm:prSet>
      <dgm:spPr/>
      <dgm:t>
        <a:bodyPr/>
        <a:lstStyle/>
        <a:p>
          <a:endParaRPr lang="tr-TR"/>
        </a:p>
      </dgm:t>
    </dgm:pt>
    <dgm:pt modelId="{BAA40D73-0C01-4C7D-B1A9-601D8C322EEE}" type="pres">
      <dgm:prSet presAssocID="{D81E9281-EB35-4C82-BEDD-9305793CE6D2}" presName="spaceBetweenRectangles" presStyleCnt="0"/>
      <dgm:spPr/>
    </dgm:pt>
    <dgm:pt modelId="{A7924D6B-A4C0-4079-8B4D-CCE4C254E35A}" type="pres">
      <dgm:prSet presAssocID="{C5843BB7-3AB6-4DCA-BA2B-D55383DCC535}" presName="parentLin" presStyleCnt="0"/>
      <dgm:spPr/>
    </dgm:pt>
    <dgm:pt modelId="{2D16D6C1-34D7-4182-A15F-27E35188CE88}" type="pres">
      <dgm:prSet presAssocID="{C5843BB7-3AB6-4DCA-BA2B-D55383DCC535}" presName="parentLeftMargin" presStyleLbl="node1" presStyleIdx="0" presStyleCnt="4"/>
      <dgm:spPr/>
      <dgm:t>
        <a:bodyPr/>
        <a:lstStyle/>
        <a:p>
          <a:endParaRPr lang="tr-TR"/>
        </a:p>
      </dgm:t>
    </dgm:pt>
    <dgm:pt modelId="{88770953-0D09-4C4C-A4C8-FE540DCAC999}" type="pres">
      <dgm:prSet presAssocID="{C5843BB7-3AB6-4DCA-BA2B-D55383DCC535}" presName="parentText" presStyleLbl="node1" presStyleIdx="1" presStyleCnt="4">
        <dgm:presLayoutVars>
          <dgm:chMax val="0"/>
          <dgm:bulletEnabled val="1"/>
        </dgm:presLayoutVars>
      </dgm:prSet>
      <dgm:spPr/>
      <dgm:t>
        <a:bodyPr/>
        <a:lstStyle/>
        <a:p>
          <a:endParaRPr lang="tr-TR"/>
        </a:p>
      </dgm:t>
    </dgm:pt>
    <dgm:pt modelId="{38C3AFA2-9F2C-493F-8740-348921192395}" type="pres">
      <dgm:prSet presAssocID="{C5843BB7-3AB6-4DCA-BA2B-D55383DCC535}" presName="negativeSpace" presStyleCnt="0"/>
      <dgm:spPr/>
    </dgm:pt>
    <dgm:pt modelId="{11B6E6A6-6A89-411E-A453-83E718BCC102}" type="pres">
      <dgm:prSet presAssocID="{C5843BB7-3AB6-4DCA-BA2B-D55383DCC535}" presName="childText" presStyleLbl="conFgAcc1" presStyleIdx="1" presStyleCnt="4">
        <dgm:presLayoutVars>
          <dgm:bulletEnabled val="1"/>
        </dgm:presLayoutVars>
      </dgm:prSet>
      <dgm:spPr/>
      <dgm:t>
        <a:bodyPr/>
        <a:lstStyle/>
        <a:p>
          <a:endParaRPr lang="tr-TR"/>
        </a:p>
      </dgm:t>
    </dgm:pt>
    <dgm:pt modelId="{FCB643A1-0B3F-4FC2-B9CB-A667A6527A0C}" type="pres">
      <dgm:prSet presAssocID="{825F5A33-0EB9-4B31-B623-0A0A49A6CD48}" presName="spaceBetweenRectangles" presStyleCnt="0"/>
      <dgm:spPr/>
    </dgm:pt>
    <dgm:pt modelId="{FC6732F5-159F-4D35-8C49-EB285B470356}" type="pres">
      <dgm:prSet presAssocID="{CE4BEA0B-EAAE-4595-B15E-25EF9BE669F3}" presName="parentLin" presStyleCnt="0"/>
      <dgm:spPr/>
    </dgm:pt>
    <dgm:pt modelId="{EC601895-BA05-4445-B830-BBF1E577E667}" type="pres">
      <dgm:prSet presAssocID="{CE4BEA0B-EAAE-4595-B15E-25EF9BE669F3}" presName="parentLeftMargin" presStyleLbl="node1" presStyleIdx="1" presStyleCnt="4"/>
      <dgm:spPr/>
      <dgm:t>
        <a:bodyPr/>
        <a:lstStyle/>
        <a:p>
          <a:endParaRPr lang="tr-TR"/>
        </a:p>
      </dgm:t>
    </dgm:pt>
    <dgm:pt modelId="{C4519F85-75C7-49B5-A429-12DD57DE3D95}" type="pres">
      <dgm:prSet presAssocID="{CE4BEA0B-EAAE-4595-B15E-25EF9BE669F3}" presName="parentText" presStyleLbl="node1" presStyleIdx="2" presStyleCnt="4">
        <dgm:presLayoutVars>
          <dgm:chMax val="0"/>
          <dgm:bulletEnabled val="1"/>
        </dgm:presLayoutVars>
      </dgm:prSet>
      <dgm:spPr/>
      <dgm:t>
        <a:bodyPr/>
        <a:lstStyle/>
        <a:p>
          <a:endParaRPr lang="tr-TR"/>
        </a:p>
      </dgm:t>
    </dgm:pt>
    <dgm:pt modelId="{85A972FA-988E-4F3D-86E3-4D62261F43DD}" type="pres">
      <dgm:prSet presAssocID="{CE4BEA0B-EAAE-4595-B15E-25EF9BE669F3}" presName="negativeSpace" presStyleCnt="0"/>
      <dgm:spPr/>
    </dgm:pt>
    <dgm:pt modelId="{4CB1BAE9-B347-4733-92BE-C6DB89EC21BF}" type="pres">
      <dgm:prSet presAssocID="{CE4BEA0B-EAAE-4595-B15E-25EF9BE669F3}" presName="childText" presStyleLbl="conFgAcc1" presStyleIdx="2" presStyleCnt="4">
        <dgm:presLayoutVars>
          <dgm:bulletEnabled val="1"/>
        </dgm:presLayoutVars>
      </dgm:prSet>
      <dgm:spPr/>
    </dgm:pt>
    <dgm:pt modelId="{6F301513-E2D3-4C17-B0E3-58AD33E6A205}" type="pres">
      <dgm:prSet presAssocID="{B057D1BD-DAD2-417C-B3A0-3A08619F0229}" presName="spaceBetweenRectangles" presStyleCnt="0"/>
      <dgm:spPr/>
    </dgm:pt>
    <dgm:pt modelId="{8FD22810-CC3F-43CC-B86C-27B960AD547F}" type="pres">
      <dgm:prSet presAssocID="{48D569E8-9071-455D-B862-389B5FAEA3F0}" presName="parentLin" presStyleCnt="0"/>
      <dgm:spPr/>
    </dgm:pt>
    <dgm:pt modelId="{A99BA42E-D194-4CDE-8D4F-6AB345607D6F}" type="pres">
      <dgm:prSet presAssocID="{48D569E8-9071-455D-B862-389B5FAEA3F0}" presName="parentLeftMargin" presStyleLbl="node1" presStyleIdx="2" presStyleCnt="4"/>
      <dgm:spPr/>
      <dgm:t>
        <a:bodyPr/>
        <a:lstStyle/>
        <a:p>
          <a:endParaRPr lang="tr-TR"/>
        </a:p>
      </dgm:t>
    </dgm:pt>
    <dgm:pt modelId="{8C6F02E1-FCC5-4B13-BD03-E8EEBBCEFE1F}" type="pres">
      <dgm:prSet presAssocID="{48D569E8-9071-455D-B862-389B5FAEA3F0}" presName="parentText" presStyleLbl="node1" presStyleIdx="3" presStyleCnt="4">
        <dgm:presLayoutVars>
          <dgm:chMax val="0"/>
          <dgm:bulletEnabled val="1"/>
        </dgm:presLayoutVars>
      </dgm:prSet>
      <dgm:spPr/>
      <dgm:t>
        <a:bodyPr/>
        <a:lstStyle/>
        <a:p>
          <a:endParaRPr lang="tr-TR"/>
        </a:p>
      </dgm:t>
    </dgm:pt>
    <dgm:pt modelId="{F352F41F-57A5-4F4F-BBC6-0984545C01C5}" type="pres">
      <dgm:prSet presAssocID="{48D569E8-9071-455D-B862-389B5FAEA3F0}" presName="negativeSpace" presStyleCnt="0"/>
      <dgm:spPr/>
    </dgm:pt>
    <dgm:pt modelId="{529FABCA-7F5C-422A-92EE-FCD5B325A133}" type="pres">
      <dgm:prSet presAssocID="{48D569E8-9071-455D-B862-389B5FAEA3F0}" presName="childText" presStyleLbl="conFgAcc1" presStyleIdx="3" presStyleCnt="4">
        <dgm:presLayoutVars>
          <dgm:bulletEnabled val="1"/>
        </dgm:presLayoutVars>
      </dgm:prSet>
      <dgm:spPr/>
    </dgm:pt>
  </dgm:ptLst>
  <dgm:cxnLst>
    <dgm:cxn modelId="{09B51438-6943-431B-A5EA-B6A654E7BE9D}" type="presOf" srcId="{58BC4458-8284-4635-9A68-2C989979FDDE}" destId="{766A867A-7466-4AB6-8519-972390FF5887}" srcOrd="0" destOrd="2" presId="urn:microsoft.com/office/officeart/2005/8/layout/list1"/>
    <dgm:cxn modelId="{AE5C7F49-C750-4132-A98A-5CDCA5726F46}" type="presOf" srcId="{C5843BB7-3AB6-4DCA-BA2B-D55383DCC535}" destId="{2D16D6C1-34D7-4182-A15F-27E35188CE88}" srcOrd="0" destOrd="0" presId="urn:microsoft.com/office/officeart/2005/8/layout/list1"/>
    <dgm:cxn modelId="{2B9392E1-4C10-4A57-9DC4-9E54351CF198}" type="presOf" srcId="{CE4BEA0B-EAAE-4595-B15E-25EF9BE669F3}" destId="{EC601895-BA05-4445-B830-BBF1E577E667}" srcOrd="0" destOrd="0" presId="urn:microsoft.com/office/officeart/2005/8/layout/list1"/>
    <dgm:cxn modelId="{E374C6D5-8FCC-4491-BA5D-687F2D944278}" srcId="{81E53F67-A82C-4153-91CC-DB953EE1ADE8}" destId="{FEADB499-157A-4B3D-B1A6-C79733BBBE86}" srcOrd="0" destOrd="0" parTransId="{D7861241-D773-4AD8-BBE8-595EB6E6B1F8}" sibTransId="{D81E9281-EB35-4C82-BEDD-9305793CE6D2}"/>
    <dgm:cxn modelId="{6C7FC61B-90F7-4C6D-A5D7-E71946BA2587}" type="presOf" srcId="{E745B6F2-D09E-497E-8609-4B0D7D9A5F1A}" destId="{766A867A-7466-4AB6-8519-972390FF5887}" srcOrd="0" destOrd="3" presId="urn:microsoft.com/office/officeart/2005/8/layout/list1"/>
    <dgm:cxn modelId="{BAB9A8BB-6BB6-46EE-A5E2-C8531F612616}" type="presOf" srcId="{48D569E8-9071-455D-B862-389B5FAEA3F0}" destId="{8C6F02E1-FCC5-4B13-BD03-E8EEBBCEFE1F}" srcOrd="1" destOrd="0" presId="urn:microsoft.com/office/officeart/2005/8/layout/list1"/>
    <dgm:cxn modelId="{67662611-E187-4993-B610-DE2BF0BE168D}" srcId="{81E53F67-A82C-4153-91CC-DB953EE1ADE8}" destId="{CE4BEA0B-EAAE-4595-B15E-25EF9BE669F3}" srcOrd="2" destOrd="0" parTransId="{4FA0BD6D-AD52-45D3-B24A-CCACB5B95A17}" sibTransId="{B057D1BD-DAD2-417C-B3A0-3A08619F0229}"/>
    <dgm:cxn modelId="{C60CB323-514B-4902-AF47-5C11FBAA3953}" type="presOf" srcId="{0425DF3F-B891-4F6A-8303-8673F8E9F5D3}" destId="{766A867A-7466-4AB6-8519-972390FF5887}" srcOrd="0" destOrd="1" presId="urn:microsoft.com/office/officeart/2005/8/layout/list1"/>
    <dgm:cxn modelId="{A34BC1F6-ED3D-468E-B883-207962588829}" type="presOf" srcId="{48D569E8-9071-455D-B862-389B5FAEA3F0}" destId="{A99BA42E-D194-4CDE-8D4F-6AB345607D6F}" srcOrd="0" destOrd="0" presId="urn:microsoft.com/office/officeart/2005/8/layout/list1"/>
    <dgm:cxn modelId="{0A440E04-2A5C-4B32-B0B3-77F0EE2E1972}" srcId="{FEADB499-157A-4B3D-B1A6-C79733BBBE86}" destId="{58BC4458-8284-4635-9A68-2C989979FDDE}" srcOrd="2" destOrd="0" parTransId="{22FF39DD-62E3-4419-8ABA-198D4653004B}" sibTransId="{3929C9F1-F632-49DA-B436-2C0C5978E4B6}"/>
    <dgm:cxn modelId="{01467C98-4750-426E-BE5E-3CEF94EAE477}" type="presOf" srcId="{FEADB499-157A-4B3D-B1A6-C79733BBBE86}" destId="{8EB1E653-0E25-41B0-B0A4-C2D7BC3106C5}" srcOrd="0" destOrd="0" presId="urn:microsoft.com/office/officeart/2005/8/layout/list1"/>
    <dgm:cxn modelId="{342A27BA-B269-4263-B66C-ECD3CE0F9F91}" type="presOf" srcId="{81E53F67-A82C-4153-91CC-DB953EE1ADE8}" destId="{B630877E-A026-4B0A-B504-7DD287922F8F}" srcOrd="0" destOrd="0" presId="urn:microsoft.com/office/officeart/2005/8/layout/list1"/>
    <dgm:cxn modelId="{4CCF0404-8AC0-4CE0-8529-DEA6D2B47590}" srcId="{FEADB499-157A-4B3D-B1A6-C79733BBBE86}" destId="{48631235-FCC8-4D66-81D7-A33929878FFA}" srcOrd="4" destOrd="0" parTransId="{0E388460-6B9E-4411-9974-EFB11F617857}" sibTransId="{16A3707C-D97C-430A-AE83-726C44D78E84}"/>
    <dgm:cxn modelId="{E48B9680-945C-4596-B26E-F75F86DBC3C0}" type="presOf" srcId="{C5843BB7-3AB6-4DCA-BA2B-D55383DCC535}" destId="{88770953-0D09-4C4C-A4C8-FE540DCAC999}" srcOrd="1" destOrd="0" presId="urn:microsoft.com/office/officeart/2005/8/layout/list1"/>
    <dgm:cxn modelId="{B8AA4A7B-AFA0-4364-A73E-768050AC1881}" srcId="{FEADB499-157A-4B3D-B1A6-C79733BBBE86}" destId="{E745B6F2-D09E-497E-8609-4B0D7D9A5F1A}" srcOrd="3" destOrd="0" parTransId="{DFE75244-9C74-49A1-A138-E7941CEF180A}" sibTransId="{6875047B-7DDC-437B-81D5-AA062AD75AA8}"/>
    <dgm:cxn modelId="{50F046B4-77C3-4A82-B2F9-F1426D745B22}" srcId="{FEADB499-157A-4B3D-B1A6-C79733BBBE86}" destId="{0425DF3F-B891-4F6A-8303-8673F8E9F5D3}" srcOrd="1" destOrd="0" parTransId="{B5E78F64-B2EA-4E5F-AD8D-0D2349BF6079}" sibTransId="{1FA3C7AF-A857-4789-9374-C3EAE266F662}"/>
    <dgm:cxn modelId="{DF2CDBC3-8A3D-422B-A109-CD397E2D0DA1}" srcId="{81E53F67-A82C-4153-91CC-DB953EE1ADE8}" destId="{48D569E8-9071-455D-B862-389B5FAEA3F0}" srcOrd="3" destOrd="0" parTransId="{9A023275-2B4D-4B58-BC24-582AAD191D7B}" sibTransId="{0D8E97B0-7CD6-4B25-A13A-D90024019E81}"/>
    <dgm:cxn modelId="{A2303FE5-2929-44FE-AB12-96F2B47817A6}" srcId="{81E53F67-A82C-4153-91CC-DB953EE1ADE8}" destId="{C5843BB7-3AB6-4DCA-BA2B-D55383DCC535}" srcOrd="1" destOrd="0" parTransId="{CE594B8D-6981-4712-84DE-1D52E9502067}" sibTransId="{825F5A33-0EB9-4B31-B623-0A0A49A6CD48}"/>
    <dgm:cxn modelId="{8885F0BB-6793-4FA2-ADBD-86147461A6A0}" srcId="{C5843BB7-3AB6-4DCA-BA2B-D55383DCC535}" destId="{349EE816-E3D0-499A-A308-20504632AB9D}" srcOrd="0" destOrd="0" parTransId="{7954932E-465F-4558-A094-1564EF5ACFBD}" sibTransId="{A21791BD-AD16-4152-9120-BB00CB70E061}"/>
    <dgm:cxn modelId="{04C9DC55-DD86-460D-863B-A4AF2B1F1060}" type="presOf" srcId="{CE4BEA0B-EAAE-4595-B15E-25EF9BE669F3}" destId="{C4519F85-75C7-49B5-A429-12DD57DE3D95}" srcOrd="1" destOrd="0" presId="urn:microsoft.com/office/officeart/2005/8/layout/list1"/>
    <dgm:cxn modelId="{925EB1CC-4A0C-4F33-A460-73AF0A16C0D8}" type="presOf" srcId="{6C8D1F77-6D40-4EB2-991B-C8066A635BA1}" destId="{766A867A-7466-4AB6-8519-972390FF5887}" srcOrd="0" destOrd="0" presId="urn:microsoft.com/office/officeart/2005/8/layout/list1"/>
    <dgm:cxn modelId="{1576CA91-4F31-468F-8722-1E7AD43B10C4}" type="presOf" srcId="{349EE816-E3D0-499A-A308-20504632AB9D}" destId="{11B6E6A6-6A89-411E-A453-83E718BCC102}" srcOrd="0" destOrd="0" presId="urn:microsoft.com/office/officeart/2005/8/layout/list1"/>
    <dgm:cxn modelId="{8ADB9452-417F-494D-9F56-B035F31773F9}" type="presOf" srcId="{FEADB499-157A-4B3D-B1A6-C79733BBBE86}" destId="{5B899DC4-6C6D-4F62-8361-C81B63696B9F}" srcOrd="1" destOrd="0" presId="urn:microsoft.com/office/officeart/2005/8/layout/list1"/>
    <dgm:cxn modelId="{E3FF2B30-9F67-425F-AB02-688D093A615A}" srcId="{FEADB499-157A-4B3D-B1A6-C79733BBBE86}" destId="{6C8D1F77-6D40-4EB2-991B-C8066A635BA1}" srcOrd="0" destOrd="0" parTransId="{BE0604BA-4023-43E1-BF51-05481DC14F5C}" sibTransId="{90BCC00A-1DC8-447F-9694-5D08221C7C59}"/>
    <dgm:cxn modelId="{99DE2CF1-BC6A-4F05-B81A-B78D5F1C714F}" type="presOf" srcId="{48631235-FCC8-4D66-81D7-A33929878FFA}" destId="{766A867A-7466-4AB6-8519-972390FF5887}" srcOrd="0" destOrd="4" presId="urn:microsoft.com/office/officeart/2005/8/layout/list1"/>
    <dgm:cxn modelId="{C53B1D3B-B3EE-437E-9930-0484B463ABB5}" type="presParOf" srcId="{B630877E-A026-4B0A-B504-7DD287922F8F}" destId="{5823427D-E167-430A-8F6F-D5EBD7E5C331}" srcOrd="0" destOrd="0" presId="urn:microsoft.com/office/officeart/2005/8/layout/list1"/>
    <dgm:cxn modelId="{6684FD6E-A4C4-4AF5-87C8-F076366154A7}" type="presParOf" srcId="{5823427D-E167-430A-8F6F-D5EBD7E5C331}" destId="{8EB1E653-0E25-41B0-B0A4-C2D7BC3106C5}" srcOrd="0" destOrd="0" presId="urn:microsoft.com/office/officeart/2005/8/layout/list1"/>
    <dgm:cxn modelId="{85DF8A0B-99BB-480C-A131-B9B787C0E88A}" type="presParOf" srcId="{5823427D-E167-430A-8F6F-D5EBD7E5C331}" destId="{5B899DC4-6C6D-4F62-8361-C81B63696B9F}" srcOrd="1" destOrd="0" presId="urn:microsoft.com/office/officeart/2005/8/layout/list1"/>
    <dgm:cxn modelId="{4B0FB377-C352-44DA-83E8-75D351A63C8B}" type="presParOf" srcId="{B630877E-A026-4B0A-B504-7DD287922F8F}" destId="{37B7F4E2-25C0-4F54-80BA-F9E9A4589F10}" srcOrd="1" destOrd="0" presId="urn:microsoft.com/office/officeart/2005/8/layout/list1"/>
    <dgm:cxn modelId="{AEFEC8F6-4422-4D2B-97F2-CBD68D5D9046}" type="presParOf" srcId="{B630877E-A026-4B0A-B504-7DD287922F8F}" destId="{766A867A-7466-4AB6-8519-972390FF5887}" srcOrd="2" destOrd="0" presId="urn:microsoft.com/office/officeart/2005/8/layout/list1"/>
    <dgm:cxn modelId="{253889E0-AFA6-4E9C-A767-49EF08FD57F1}" type="presParOf" srcId="{B630877E-A026-4B0A-B504-7DD287922F8F}" destId="{BAA40D73-0C01-4C7D-B1A9-601D8C322EEE}" srcOrd="3" destOrd="0" presId="urn:microsoft.com/office/officeart/2005/8/layout/list1"/>
    <dgm:cxn modelId="{86D4E9FB-9B5E-46A5-9BCB-125ADB992FF9}" type="presParOf" srcId="{B630877E-A026-4B0A-B504-7DD287922F8F}" destId="{A7924D6B-A4C0-4079-8B4D-CCE4C254E35A}" srcOrd="4" destOrd="0" presId="urn:microsoft.com/office/officeart/2005/8/layout/list1"/>
    <dgm:cxn modelId="{78D4A807-13F0-4258-A1B3-074603A1402F}" type="presParOf" srcId="{A7924D6B-A4C0-4079-8B4D-CCE4C254E35A}" destId="{2D16D6C1-34D7-4182-A15F-27E35188CE88}" srcOrd="0" destOrd="0" presId="urn:microsoft.com/office/officeart/2005/8/layout/list1"/>
    <dgm:cxn modelId="{E87AC154-96BE-48C3-8A32-C4AC5D073E26}" type="presParOf" srcId="{A7924D6B-A4C0-4079-8B4D-CCE4C254E35A}" destId="{88770953-0D09-4C4C-A4C8-FE540DCAC999}" srcOrd="1" destOrd="0" presId="urn:microsoft.com/office/officeart/2005/8/layout/list1"/>
    <dgm:cxn modelId="{6DBE6633-EC02-4240-B548-819B56D564D7}" type="presParOf" srcId="{B630877E-A026-4B0A-B504-7DD287922F8F}" destId="{38C3AFA2-9F2C-493F-8740-348921192395}" srcOrd="5" destOrd="0" presId="urn:microsoft.com/office/officeart/2005/8/layout/list1"/>
    <dgm:cxn modelId="{9AB3F520-277B-4752-8A3A-66630D053ECF}" type="presParOf" srcId="{B630877E-A026-4B0A-B504-7DD287922F8F}" destId="{11B6E6A6-6A89-411E-A453-83E718BCC102}" srcOrd="6" destOrd="0" presId="urn:microsoft.com/office/officeart/2005/8/layout/list1"/>
    <dgm:cxn modelId="{8381CCC1-A533-41DA-A8AD-CE6E944489F7}" type="presParOf" srcId="{B630877E-A026-4B0A-B504-7DD287922F8F}" destId="{FCB643A1-0B3F-4FC2-B9CB-A667A6527A0C}" srcOrd="7" destOrd="0" presId="urn:microsoft.com/office/officeart/2005/8/layout/list1"/>
    <dgm:cxn modelId="{8E717B44-681B-4111-A8B8-0608A6813D9E}" type="presParOf" srcId="{B630877E-A026-4B0A-B504-7DD287922F8F}" destId="{FC6732F5-159F-4D35-8C49-EB285B470356}" srcOrd="8" destOrd="0" presId="urn:microsoft.com/office/officeart/2005/8/layout/list1"/>
    <dgm:cxn modelId="{BA152399-FD39-4219-B975-4F5D08BD9218}" type="presParOf" srcId="{FC6732F5-159F-4D35-8C49-EB285B470356}" destId="{EC601895-BA05-4445-B830-BBF1E577E667}" srcOrd="0" destOrd="0" presId="urn:microsoft.com/office/officeart/2005/8/layout/list1"/>
    <dgm:cxn modelId="{2CFB398C-9357-4C6E-81B2-600A7C8B7D73}" type="presParOf" srcId="{FC6732F5-159F-4D35-8C49-EB285B470356}" destId="{C4519F85-75C7-49B5-A429-12DD57DE3D95}" srcOrd="1" destOrd="0" presId="urn:microsoft.com/office/officeart/2005/8/layout/list1"/>
    <dgm:cxn modelId="{847607A1-FD72-4A41-AE99-D23594693A5D}" type="presParOf" srcId="{B630877E-A026-4B0A-B504-7DD287922F8F}" destId="{85A972FA-988E-4F3D-86E3-4D62261F43DD}" srcOrd="9" destOrd="0" presId="urn:microsoft.com/office/officeart/2005/8/layout/list1"/>
    <dgm:cxn modelId="{147F5AE2-2597-4613-B703-3D47EDBD8BF0}" type="presParOf" srcId="{B630877E-A026-4B0A-B504-7DD287922F8F}" destId="{4CB1BAE9-B347-4733-92BE-C6DB89EC21BF}" srcOrd="10" destOrd="0" presId="urn:microsoft.com/office/officeart/2005/8/layout/list1"/>
    <dgm:cxn modelId="{17FC8D2E-B7F7-4298-BC98-98CA7D54A586}" type="presParOf" srcId="{B630877E-A026-4B0A-B504-7DD287922F8F}" destId="{6F301513-E2D3-4C17-B0E3-58AD33E6A205}" srcOrd="11" destOrd="0" presId="urn:microsoft.com/office/officeart/2005/8/layout/list1"/>
    <dgm:cxn modelId="{B717DDE1-3622-468F-8232-37576631FC32}" type="presParOf" srcId="{B630877E-A026-4B0A-B504-7DD287922F8F}" destId="{8FD22810-CC3F-43CC-B86C-27B960AD547F}" srcOrd="12" destOrd="0" presId="urn:microsoft.com/office/officeart/2005/8/layout/list1"/>
    <dgm:cxn modelId="{659E969C-273C-417C-B655-E9354D0E5563}" type="presParOf" srcId="{8FD22810-CC3F-43CC-B86C-27B960AD547F}" destId="{A99BA42E-D194-4CDE-8D4F-6AB345607D6F}" srcOrd="0" destOrd="0" presId="urn:microsoft.com/office/officeart/2005/8/layout/list1"/>
    <dgm:cxn modelId="{AD0F4DDE-F9A2-4300-A88C-2CEB70C567D9}" type="presParOf" srcId="{8FD22810-CC3F-43CC-B86C-27B960AD547F}" destId="{8C6F02E1-FCC5-4B13-BD03-E8EEBBCEFE1F}" srcOrd="1" destOrd="0" presId="urn:microsoft.com/office/officeart/2005/8/layout/list1"/>
    <dgm:cxn modelId="{6BCEB826-093C-455E-9D9C-3B6D54D60298}" type="presParOf" srcId="{B630877E-A026-4B0A-B504-7DD287922F8F}" destId="{F352F41F-57A5-4F4F-BBC6-0984545C01C5}" srcOrd="13" destOrd="0" presId="urn:microsoft.com/office/officeart/2005/8/layout/list1"/>
    <dgm:cxn modelId="{FB5C514B-CFDE-4C7F-9F0B-2D4F96F16149}" type="presParOf" srcId="{B630877E-A026-4B0A-B504-7DD287922F8F}" destId="{529FABCA-7F5C-422A-92EE-FCD5B325A133}"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A867A-7466-4AB6-8519-972390FF5887}">
      <dsp:nvSpPr>
        <dsp:cNvPr id="0" name=""/>
        <dsp:cNvSpPr/>
      </dsp:nvSpPr>
      <dsp:spPr>
        <a:xfrm>
          <a:off x="0" y="299958"/>
          <a:ext cx="10515600" cy="16065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12420" rIns="816127" bIns="106680" numCol="1" spcCol="1270" anchor="t" anchorCtr="0">
          <a:noAutofit/>
        </a:bodyPr>
        <a:lstStyle/>
        <a:p>
          <a:pPr marL="114300" lvl="1" indent="-114300" algn="l" defTabSz="666750">
            <a:lnSpc>
              <a:spcPct val="90000"/>
            </a:lnSpc>
            <a:spcBef>
              <a:spcPct val="0"/>
            </a:spcBef>
            <a:spcAft>
              <a:spcPct val="15000"/>
            </a:spcAft>
            <a:buChar char="••"/>
          </a:pPr>
          <a:r>
            <a:rPr lang="tr-TR" sz="1500" b="1" kern="1200"/>
            <a:t>Enstrümental Analiz Laboratuvarı-1</a:t>
          </a:r>
          <a:endParaRPr lang="tr-TR" sz="1500" kern="1200" dirty="0"/>
        </a:p>
        <a:p>
          <a:pPr marL="114300" lvl="1" indent="-114300" algn="l" defTabSz="666750">
            <a:lnSpc>
              <a:spcPct val="90000"/>
            </a:lnSpc>
            <a:spcBef>
              <a:spcPct val="0"/>
            </a:spcBef>
            <a:spcAft>
              <a:spcPct val="15000"/>
            </a:spcAft>
            <a:buChar char="••"/>
          </a:pPr>
          <a:r>
            <a:rPr lang="tr-TR" sz="1500" b="1" kern="1200"/>
            <a:t>Enstrümental Analiz Laboratuvarı-2</a:t>
          </a:r>
          <a:endParaRPr lang="tr-TR" sz="1500" b="1" kern="1200" dirty="0"/>
        </a:p>
        <a:p>
          <a:pPr marL="114300" lvl="1" indent="-114300" algn="l" defTabSz="666750">
            <a:lnSpc>
              <a:spcPct val="90000"/>
            </a:lnSpc>
            <a:spcBef>
              <a:spcPct val="0"/>
            </a:spcBef>
            <a:spcAft>
              <a:spcPct val="15000"/>
            </a:spcAft>
            <a:buChar char="••"/>
          </a:pPr>
          <a:r>
            <a:rPr lang="tr-TR" sz="1500" b="1" kern="1200"/>
            <a:t>Bal Analiz Laboratuvarı</a:t>
          </a:r>
          <a:endParaRPr lang="tr-TR" sz="1500" b="1" kern="1200" dirty="0"/>
        </a:p>
        <a:p>
          <a:pPr marL="114300" lvl="1" indent="-114300" algn="l" defTabSz="666750">
            <a:lnSpc>
              <a:spcPct val="90000"/>
            </a:lnSpc>
            <a:spcBef>
              <a:spcPct val="0"/>
            </a:spcBef>
            <a:spcAft>
              <a:spcPct val="15000"/>
            </a:spcAft>
            <a:buChar char="••"/>
          </a:pPr>
          <a:r>
            <a:rPr lang="tr-TR" sz="1500" b="1" kern="1200"/>
            <a:t>Fiziksel Analiz Laboratuvarı</a:t>
          </a:r>
          <a:endParaRPr lang="tr-TR" sz="1500" b="1" kern="1200" dirty="0"/>
        </a:p>
        <a:p>
          <a:pPr marL="114300" lvl="1" indent="-114300" algn="l" defTabSz="666750">
            <a:lnSpc>
              <a:spcPct val="90000"/>
            </a:lnSpc>
            <a:spcBef>
              <a:spcPct val="0"/>
            </a:spcBef>
            <a:spcAft>
              <a:spcPct val="15000"/>
            </a:spcAft>
            <a:buChar char="••"/>
          </a:pPr>
          <a:r>
            <a:rPr lang="tr-TR" sz="1500" b="1" kern="1200" dirty="0"/>
            <a:t>Numune Hazırlama Laboratuvarı</a:t>
          </a:r>
        </a:p>
      </dsp:txBody>
      <dsp:txXfrm>
        <a:off x="0" y="299958"/>
        <a:ext cx="10515600" cy="1606500"/>
      </dsp:txXfrm>
    </dsp:sp>
    <dsp:sp modelId="{5B899DC4-6C6D-4F62-8361-C81B63696B9F}">
      <dsp:nvSpPr>
        <dsp:cNvPr id="0" name=""/>
        <dsp:cNvSpPr/>
      </dsp:nvSpPr>
      <dsp:spPr>
        <a:xfrm>
          <a:off x="525780" y="78558"/>
          <a:ext cx="7360920" cy="442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tr-TR" sz="1500" b="1" i="0" u="none" strike="noStrike" kern="1200" dirty="0">
              <a:solidFill>
                <a:srgbClr val="000000"/>
              </a:solidFill>
              <a:effectLst/>
              <a:latin typeface="Calibri" panose="020F0502020204030204" pitchFamily="34" charset="0"/>
            </a:rPr>
            <a:t>Gıda Analiz Laboratuvarı </a:t>
          </a:r>
          <a:endParaRPr lang="tr-TR" sz="1500" kern="1200" dirty="0"/>
        </a:p>
      </dsp:txBody>
      <dsp:txXfrm>
        <a:off x="547396" y="100174"/>
        <a:ext cx="7317688" cy="399568"/>
      </dsp:txXfrm>
    </dsp:sp>
    <dsp:sp modelId="{11B6E6A6-6A89-411E-A453-83E718BCC102}">
      <dsp:nvSpPr>
        <dsp:cNvPr id="0" name=""/>
        <dsp:cNvSpPr/>
      </dsp:nvSpPr>
      <dsp:spPr>
        <a:xfrm>
          <a:off x="0" y="2208858"/>
          <a:ext cx="10515600" cy="378000"/>
        </a:xfrm>
        <a:prstGeom prst="rect">
          <a:avLst/>
        </a:prstGeom>
        <a:solidFill>
          <a:schemeClr val="lt1">
            <a:alpha val="90000"/>
            <a:hueOff val="0"/>
            <a:satOff val="0"/>
            <a:lumOff val="0"/>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12420" rIns="816127" bIns="106680" numCol="1" spcCol="1270" anchor="t" anchorCtr="0">
          <a:noAutofit/>
        </a:bodyPr>
        <a:lstStyle/>
        <a:p>
          <a:pPr marL="114300" lvl="1" indent="-114300" algn="l" defTabSz="666750">
            <a:lnSpc>
              <a:spcPct val="90000"/>
            </a:lnSpc>
            <a:spcBef>
              <a:spcPct val="0"/>
            </a:spcBef>
            <a:spcAft>
              <a:spcPct val="15000"/>
            </a:spcAft>
            <a:buChar char="••"/>
          </a:pPr>
          <a:endParaRPr lang="tr-TR" sz="1500" kern="1200" dirty="0"/>
        </a:p>
      </dsp:txBody>
      <dsp:txXfrm>
        <a:off x="0" y="2208858"/>
        <a:ext cx="10515600" cy="378000"/>
      </dsp:txXfrm>
    </dsp:sp>
    <dsp:sp modelId="{88770953-0D09-4C4C-A4C8-FE540DCAC999}">
      <dsp:nvSpPr>
        <dsp:cNvPr id="0" name=""/>
        <dsp:cNvSpPr/>
      </dsp:nvSpPr>
      <dsp:spPr>
        <a:xfrm>
          <a:off x="525780" y="1987458"/>
          <a:ext cx="7360920" cy="442800"/>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tr-TR" sz="1500" b="1" i="0" u="none" strike="noStrike" kern="1200" dirty="0">
              <a:solidFill>
                <a:schemeClr val="tx1"/>
              </a:solidFill>
              <a:effectLst/>
              <a:latin typeface="Calibri" panose="020F0502020204030204" pitchFamily="34" charset="0"/>
            </a:rPr>
            <a:t>Toprak Analiz Laboratuvarı </a:t>
          </a:r>
          <a:endParaRPr lang="tr-TR" sz="1500" kern="1200" dirty="0">
            <a:solidFill>
              <a:schemeClr val="tx1"/>
            </a:solidFill>
          </a:endParaRPr>
        </a:p>
      </dsp:txBody>
      <dsp:txXfrm>
        <a:off x="547396" y="2009074"/>
        <a:ext cx="7317688" cy="399568"/>
      </dsp:txXfrm>
    </dsp:sp>
    <dsp:sp modelId="{4CB1BAE9-B347-4733-92BE-C6DB89EC21BF}">
      <dsp:nvSpPr>
        <dsp:cNvPr id="0" name=""/>
        <dsp:cNvSpPr/>
      </dsp:nvSpPr>
      <dsp:spPr>
        <a:xfrm>
          <a:off x="0" y="2889258"/>
          <a:ext cx="10515600" cy="378000"/>
        </a:xfrm>
        <a:prstGeom prst="rect">
          <a:avLst/>
        </a:prstGeom>
        <a:solidFill>
          <a:schemeClr val="lt1">
            <a:alpha val="90000"/>
            <a:hueOff val="0"/>
            <a:satOff val="0"/>
            <a:lumOff val="0"/>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519F85-75C7-49B5-A429-12DD57DE3D95}">
      <dsp:nvSpPr>
        <dsp:cNvPr id="0" name=""/>
        <dsp:cNvSpPr/>
      </dsp:nvSpPr>
      <dsp:spPr>
        <a:xfrm>
          <a:off x="525780" y="2667858"/>
          <a:ext cx="7360920" cy="442800"/>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tr-TR" sz="1500" b="1" i="0" u="none" strike="noStrike" kern="1200" dirty="0">
              <a:solidFill>
                <a:srgbClr val="000000"/>
              </a:solidFill>
              <a:effectLst/>
              <a:latin typeface="Calibri" panose="020F0502020204030204" pitchFamily="34" charset="0"/>
            </a:rPr>
            <a:t>Moleküler Biyoloji Analiz Laboratuvarı </a:t>
          </a:r>
          <a:endParaRPr lang="tr-TR" sz="1500" kern="1200" dirty="0">
            <a:solidFill>
              <a:schemeClr val="tx1"/>
            </a:solidFill>
          </a:endParaRPr>
        </a:p>
      </dsp:txBody>
      <dsp:txXfrm>
        <a:off x="547396" y="2689474"/>
        <a:ext cx="7317688" cy="399568"/>
      </dsp:txXfrm>
    </dsp:sp>
    <dsp:sp modelId="{529FABCA-7F5C-422A-92EE-FCD5B325A133}">
      <dsp:nvSpPr>
        <dsp:cNvPr id="0" name=""/>
        <dsp:cNvSpPr/>
      </dsp:nvSpPr>
      <dsp:spPr>
        <a:xfrm>
          <a:off x="0" y="3569658"/>
          <a:ext cx="10515600" cy="3780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6F02E1-FCC5-4B13-BD03-E8EEBBCEFE1F}">
      <dsp:nvSpPr>
        <dsp:cNvPr id="0" name=""/>
        <dsp:cNvSpPr/>
      </dsp:nvSpPr>
      <dsp:spPr>
        <a:xfrm>
          <a:off x="525780" y="3348258"/>
          <a:ext cx="7360920" cy="442800"/>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tr-TR" sz="1500" b="1" i="0" u="none" strike="noStrike" kern="1200" dirty="0">
              <a:solidFill>
                <a:srgbClr val="000000"/>
              </a:solidFill>
              <a:effectLst/>
              <a:latin typeface="Calibri" panose="020F0502020204030204" pitchFamily="34" charset="0"/>
            </a:rPr>
            <a:t>Mikrobiyoloji Analiz Laboratuvarı </a:t>
          </a:r>
          <a:endParaRPr lang="tr-TR" sz="1500" kern="1200" dirty="0">
            <a:solidFill>
              <a:schemeClr val="tx1"/>
            </a:solidFill>
          </a:endParaRPr>
        </a:p>
      </dsp:txBody>
      <dsp:txXfrm>
        <a:off x="547396" y="3369874"/>
        <a:ext cx="7317688" cy="39956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58429B-EE59-41F7-B954-F180555A2C09}" type="datetimeFigureOut">
              <a:rPr lang="tr-TR" smtClean="0"/>
              <a:pPr/>
              <a:t>24.04.2025</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BF735-C093-4715-9A24-46B2B7FBDA82}" type="slidenum">
              <a:rPr lang="tr-TR" smtClean="0"/>
              <a:pPr/>
              <a:t>‹#›</a:t>
            </a:fld>
            <a:endParaRPr lang="tr-TR"/>
          </a:p>
        </p:txBody>
      </p:sp>
    </p:spTree>
    <p:extLst>
      <p:ext uri="{BB962C8B-B14F-4D97-AF65-F5344CB8AC3E}">
        <p14:creationId xmlns:p14="http://schemas.microsoft.com/office/powerpoint/2010/main" val="4272699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382817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371749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Veri Yer Tutucusu 3"/>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472014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3419300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953205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3800408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251500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3110442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simgeyi tıklatın</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4245371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2755926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pPr/>
              <a:t>‹#›</a:t>
            </a:fld>
            <a:endParaRPr lang="tr-TR"/>
          </a:p>
        </p:txBody>
      </p:sp>
    </p:spTree>
    <p:extLst>
      <p:ext uri="{BB962C8B-B14F-4D97-AF65-F5344CB8AC3E}">
        <p14:creationId xmlns:p14="http://schemas.microsoft.com/office/powerpoint/2010/main" val="3382612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C3A-F7FA-1AFD-DA77-03CE8F0B794E}"/>
              </a:ext>
            </a:extLst>
          </p:cNvPr>
          <p:cNvSpPr>
            <a:spLocks noGrp="1"/>
          </p:cNvSpPr>
          <p:nvPr>
            <p:ph type="title" hasCustomPrompt="1"/>
          </p:nvPr>
        </p:nvSpPr>
        <p:spPr>
          <a:xfrm>
            <a:off x="1663700" y="625987"/>
            <a:ext cx="7264400" cy="358156"/>
          </a:xfrm>
        </p:spPr>
        <p:txBody>
          <a:bodyPr>
            <a:normAutofit/>
          </a:bodyPr>
          <a:lstStyle>
            <a:lvl1pPr algn="ctr">
              <a:defRPr sz="2200" b="1"/>
            </a:lvl1pPr>
          </a:lstStyle>
          <a:p>
            <a:r>
              <a:rPr lang="tr-TR" dirty="0"/>
              <a:t>BİRİM YÖNETİMİ</a:t>
            </a:r>
          </a:p>
        </p:txBody>
      </p:sp>
      <p:sp>
        <p:nvSpPr>
          <p:cNvPr id="3" name="Date Placeholder 2">
            <a:extLst>
              <a:ext uri="{FF2B5EF4-FFF2-40B4-BE49-F238E27FC236}">
                <a16:creationId xmlns:a16="http://schemas.microsoft.com/office/drawing/2014/main" id="{E00D2068-4533-54BB-128A-8F3C3786D22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A326A481-76F4-4D93-3375-A7C748233EC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D2A76DFE-4A56-BA20-568A-A7795D1A509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1D3786B-5DA8-BB80-3398-76C68A3F4CAB}"/>
              </a:ext>
            </a:extLst>
          </p:cNvPr>
          <p:cNvSpPr/>
          <p:nvPr/>
        </p:nvSpPr>
        <p:spPr>
          <a:xfrm>
            <a:off x="4189128" y="3111652"/>
            <a:ext cx="2213544" cy="404659"/>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13" name="Rectangle 12">
            <a:extLst>
              <a:ext uri="{FF2B5EF4-FFF2-40B4-BE49-F238E27FC236}">
                <a16:creationId xmlns:a16="http://schemas.microsoft.com/office/drawing/2014/main" id="{41587F53-7D96-22EA-F7F0-03C5BC7B0799}"/>
              </a:ext>
            </a:extLst>
          </p:cNvPr>
          <p:cNvSpPr>
            <a:spLocks noChangeAspect="1"/>
          </p:cNvSpPr>
          <p:nvPr/>
        </p:nvSpPr>
        <p:spPr>
          <a:xfrm>
            <a:off x="4412857" y="1020837"/>
            <a:ext cx="1539319" cy="2082111"/>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a:p>
        </p:txBody>
      </p:sp>
      <p:sp>
        <p:nvSpPr>
          <p:cNvPr id="17" name="Text Placeholder 16">
            <a:extLst>
              <a:ext uri="{FF2B5EF4-FFF2-40B4-BE49-F238E27FC236}">
                <a16:creationId xmlns:a16="http://schemas.microsoft.com/office/drawing/2014/main" id="{DBCDA8D7-10EC-A266-FF4B-726BECBB37C8}"/>
              </a:ext>
            </a:extLst>
          </p:cNvPr>
          <p:cNvSpPr>
            <a:spLocks noGrp="1"/>
          </p:cNvSpPr>
          <p:nvPr>
            <p:ph type="body" sz="quarter" idx="13" hasCustomPrompt="1"/>
          </p:nvPr>
        </p:nvSpPr>
        <p:spPr>
          <a:xfrm>
            <a:off x="4197499" y="3110089"/>
            <a:ext cx="2159748" cy="380103"/>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a:t>
            </a:r>
          </a:p>
        </p:txBody>
      </p:sp>
      <p:sp>
        <p:nvSpPr>
          <p:cNvPr id="19" name="Picture Placeholder 18">
            <a:extLst>
              <a:ext uri="{FF2B5EF4-FFF2-40B4-BE49-F238E27FC236}">
                <a16:creationId xmlns:a16="http://schemas.microsoft.com/office/drawing/2014/main" id="{6632F21A-A4B9-AE03-D0B7-90D9C8127E7E}"/>
              </a:ext>
            </a:extLst>
          </p:cNvPr>
          <p:cNvSpPr>
            <a:spLocks noGrp="1"/>
          </p:cNvSpPr>
          <p:nvPr>
            <p:ph type="pic" sz="quarter" idx="14" hasCustomPrompt="1"/>
          </p:nvPr>
        </p:nvSpPr>
        <p:spPr>
          <a:xfrm>
            <a:off x="4463101" y="1026414"/>
            <a:ext cx="1489075" cy="2057556"/>
          </a:xfrm>
        </p:spPr>
        <p:txBody>
          <a:bodyPr/>
          <a:lstStyle>
            <a:lvl1pPr>
              <a:defRPr/>
            </a:lvl1pPr>
          </a:lstStyle>
          <a:p>
            <a:r>
              <a:rPr lang="tr-TR" dirty="0"/>
              <a:t>Resim ekleyiniz</a:t>
            </a:r>
          </a:p>
        </p:txBody>
      </p:sp>
      <p:grpSp>
        <p:nvGrpSpPr>
          <p:cNvPr id="20" name="Group 19">
            <a:extLst>
              <a:ext uri="{FF2B5EF4-FFF2-40B4-BE49-F238E27FC236}">
                <a16:creationId xmlns:a16="http://schemas.microsoft.com/office/drawing/2014/main" id="{F7601A60-E7AF-2A68-DF40-E7A228F661D9}"/>
              </a:ext>
            </a:extLst>
          </p:cNvPr>
          <p:cNvGrpSpPr/>
          <p:nvPr/>
        </p:nvGrpSpPr>
        <p:grpSpPr>
          <a:xfrm>
            <a:off x="849206" y="3632068"/>
            <a:ext cx="2213544" cy="2418810"/>
            <a:chOff x="4151792" y="1113007"/>
            <a:chExt cx="2329566" cy="2509299"/>
          </a:xfrm>
        </p:grpSpPr>
        <p:sp>
          <p:nvSpPr>
            <p:cNvPr id="21" name="Freeform: Shape 20">
              <a:extLst>
                <a:ext uri="{FF2B5EF4-FFF2-40B4-BE49-F238E27FC236}">
                  <a16:creationId xmlns:a16="http://schemas.microsoft.com/office/drawing/2014/main" id="{0183A604-EAE7-AF05-9667-E769186EFC0B}"/>
                </a:ext>
              </a:extLst>
            </p:cNvPr>
            <p:cNvSpPr/>
            <p:nvPr/>
          </p:nvSpPr>
          <p:spPr>
            <a:xfrm>
              <a:off x="4151792" y="3202509"/>
              <a:ext cx="2329566" cy="419797"/>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2" name="Rectangle 21">
              <a:extLst>
                <a:ext uri="{FF2B5EF4-FFF2-40B4-BE49-F238E27FC236}">
                  <a16:creationId xmlns:a16="http://schemas.microsoft.com/office/drawing/2014/main" id="{83847F1D-B611-C8EE-873C-21588E52E83E}"/>
                </a:ext>
              </a:extLst>
            </p:cNvPr>
            <p:cNvSpPr>
              <a:spLocks noChangeAspect="1"/>
            </p:cNvSpPr>
            <p:nvPr/>
          </p:nvSpPr>
          <p:spPr>
            <a:xfrm>
              <a:off x="4533012" y="1113007"/>
              <a:ext cx="1567124" cy="208950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grpSp>
      <p:sp>
        <p:nvSpPr>
          <p:cNvPr id="23" name="Picture Placeholder 18">
            <a:extLst>
              <a:ext uri="{FF2B5EF4-FFF2-40B4-BE49-F238E27FC236}">
                <a16:creationId xmlns:a16="http://schemas.microsoft.com/office/drawing/2014/main" id="{515CEA9B-69CA-EE24-37E0-227A78822F87}"/>
              </a:ext>
            </a:extLst>
          </p:cNvPr>
          <p:cNvSpPr>
            <a:spLocks noGrp="1"/>
          </p:cNvSpPr>
          <p:nvPr>
            <p:ph type="pic" sz="quarter" idx="15" hasCustomPrompt="1"/>
          </p:nvPr>
        </p:nvSpPr>
        <p:spPr>
          <a:xfrm>
            <a:off x="1227419" y="3650615"/>
            <a:ext cx="1452281" cy="2008460"/>
          </a:xfrm>
        </p:spPr>
        <p:txBody>
          <a:bodyPr/>
          <a:lstStyle>
            <a:lvl1pPr>
              <a:defRPr/>
            </a:lvl1pPr>
          </a:lstStyle>
          <a:p>
            <a:r>
              <a:rPr lang="tr-TR" dirty="0"/>
              <a:t>Resim ekleyiniz</a:t>
            </a:r>
          </a:p>
        </p:txBody>
      </p:sp>
      <p:sp>
        <p:nvSpPr>
          <p:cNvPr id="24" name="Text Placeholder 16">
            <a:extLst>
              <a:ext uri="{FF2B5EF4-FFF2-40B4-BE49-F238E27FC236}">
                <a16:creationId xmlns:a16="http://schemas.microsoft.com/office/drawing/2014/main" id="{CCA753CD-9636-50B5-F337-D84B921DAE40}"/>
              </a:ext>
            </a:extLst>
          </p:cNvPr>
          <p:cNvSpPr>
            <a:spLocks noGrp="1"/>
          </p:cNvSpPr>
          <p:nvPr>
            <p:ph type="body" sz="quarter" idx="16" hasCustomPrompt="1"/>
          </p:nvPr>
        </p:nvSpPr>
        <p:spPr>
          <a:xfrm>
            <a:off x="903002" y="5677622"/>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27" name="Freeform: Shape 26">
            <a:extLst>
              <a:ext uri="{FF2B5EF4-FFF2-40B4-BE49-F238E27FC236}">
                <a16:creationId xmlns:a16="http://schemas.microsoft.com/office/drawing/2014/main" id="{82E1F4A0-7C7C-8899-DCDC-39267D5F630E}"/>
              </a:ext>
            </a:extLst>
          </p:cNvPr>
          <p:cNvSpPr/>
          <p:nvPr userDrawn="1"/>
        </p:nvSpPr>
        <p:spPr>
          <a:xfrm>
            <a:off x="4189592" y="5642257"/>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8" name="Rectangle 27">
            <a:extLst>
              <a:ext uri="{FF2B5EF4-FFF2-40B4-BE49-F238E27FC236}">
                <a16:creationId xmlns:a16="http://schemas.microsoft.com/office/drawing/2014/main" id="{56FC9082-5B64-D921-4B6C-8EE62C14E132}"/>
              </a:ext>
            </a:extLst>
          </p:cNvPr>
          <p:cNvSpPr>
            <a:spLocks noChangeAspect="1"/>
          </p:cNvSpPr>
          <p:nvPr userDrawn="1"/>
        </p:nvSpPr>
        <p:spPr>
          <a:xfrm>
            <a:off x="4551826" y="3628106"/>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29" name="Freeform: Shape 28">
            <a:extLst>
              <a:ext uri="{FF2B5EF4-FFF2-40B4-BE49-F238E27FC236}">
                <a16:creationId xmlns:a16="http://schemas.microsoft.com/office/drawing/2014/main" id="{79581952-53C9-2848-D9CB-0083DB10890E}"/>
              </a:ext>
            </a:extLst>
          </p:cNvPr>
          <p:cNvSpPr/>
          <p:nvPr userDrawn="1"/>
        </p:nvSpPr>
        <p:spPr>
          <a:xfrm>
            <a:off x="7529978" y="5652066"/>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rgbClr val="7030A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30" name="Rectangle 29">
            <a:extLst>
              <a:ext uri="{FF2B5EF4-FFF2-40B4-BE49-F238E27FC236}">
                <a16:creationId xmlns:a16="http://schemas.microsoft.com/office/drawing/2014/main" id="{2455CDC7-E362-78F1-ABC6-8DC057371DCC}"/>
              </a:ext>
            </a:extLst>
          </p:cNvPr>
          <p:cNvSpPr>
            <a:spLocks noChangeAspect="1"/>
          </p:cNvSpPr>
          <p:nvPr userDrawn="1"/>
        </p:nvSpPr>
        <p:spPr>
          <a:xfrm>
            <a:off x="7892212" y="3637915"/>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31" name="Picture Placeholder 18">
            <a:extLst>
              <a:ext uri="{FF2B5EF4-FFF2-40B4-BE49-F238E27FC236}">
                <a16:creationId xmlns:a16="http://schemas.microsoft.com/office/drawing/2014/main" id="{AE3CE188-D0B5-266E-FFE9-8352C510734A}"/>
              </a:ext>
            </a:extLst>
          </p:cNvPr>
          <p:cNvSpPr>
            <a:spLocks noGrp="1"/>
          </p:cNvSpPr>
          <p:nvPr>
            <p:ph type="pic" sz="quarter" idx="19" hasCustomPrompt="1"/>
          </p:nvPr>
        </p:nvSpPr>
        <p:spPr>
          <a:xfrm>
            <a:off x="4551362" y="3643605"/>
            <a:ext cx="1452281" cy="2008460"/>
          </a:xfrm>
        </p:spPr>
        <p:txBody>
          <a:bodyPr/>
          <a:lstStyle>
            <a:lvl1pPr>
              <a:defRPr/>
            </a:lvl1pPr>
          </a:lstStyle>
          <a:p>
            <a:r>
              <a:rPr lang="tr-TR" dirty="0"/>
              <a:t>Resim ekleyiniz</a:t>
            </a:r>
          </a:p>
        </p:txBody>
      </p:sp>
      <p:sp>
        <p:nvSpPr>
          <p:cNvPr id="32" name="Text Placeholder 16">
            <a:extLst>
              <a:ext uri="{FF2B5EF4-FFF2-40B4-BE49-F238E27FC236}">
                <a16:creationId xmlns:a16="http://schemas.microsoft.com/office/drawing/2014/main" id="{2A99479B-C304-B828-C831-1F64997B4592}"/>
              </a:ext>
            </a:extLst>
          </p:cNvPr>
          <p:cNvSpPr>
            <a:spLocks noGrp="1"/>
          </p:cNvSpPr>
          <p:nvPr>
            <p:ph type="body" sz="quarter" idx="20" hasCustomPrompt="1"/>
          </p:nvPr>
        </p:nvSpPr>
        <p:spPr>
          <a:xfrm>
            <a:off x="4242924" y="5652065"/>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33" name="Picture Placeholder 18">
            <a:extLst>
              <a:ext uri="{FF2B5EF4-FFF2-40B4-BE49-F238E27FC236}">
                <a16:creationId xmlns:a16="http://schemas.microsoft.com/office/drawing/2014/main" id="{C9377410-F1B0-DA3F-2066-A9FFE09A37D3}"/>
              </a:ext>
            </a:extLst>
          </p:cNvPr>
          <p:cNvSpPr>
            <a:spLocks noGrp="1"/>
          </p:cNvSpPr>
          <p:nvPr>
            <p:ph type="pic" sz="quarter" idx="21" hasCustomPrompt="1"/>
          </p:nvPr>
        </p:nvSpPr>
        <p:spPr>
          <a:xfrm>
            <a:off x="7891284" y="3643040"/>
            <a:ext cx="1452281" cy="2008460"/>
          </a:xfrm>
        </p:spPr>
        <p:txBody>
          <a:bodyPr/>
          <a:lstStyle>
            <a:lvl1pPr>
              <a:defRPr/>
            </a:lvl1pPr>
          </a:lstStyle>
          <a:p>
            <a:r>
              <a:rPr lang="tr-TR" dirty="0"/>
              <a:t>Resim ekleyiniz</a:t>
            </a:r>
          </a:p>
        </p:txBody>
      </p:sp>
      <p:sp>
        <p:nvSpPr>
          <p:cNvPr id="34" name="Text Placeholder 16">
            <a:extLst>
              <a:ext uri="{FF2B5EF4-FFF2-40B4-BE49-F238E27FC236}">
                <a16:creationId xmlns:a16="http://schemas.microsoft.com/office/drawing/2014/main" id="{A2DDAA7F-E187-498D-D0C7-152856664046}"/>
              </a:ext>
            </a:extLst>
          </p:cNvPr>
          <p:cNvSpPr>
            <a:spLocks noGrp="1"/>
          </p:cNvSpPr>
          <p:nvPr>
            <p:ph type="body" sz="quarter" idx="22" hasCustomPrompt="1"/>
          </p:nvPr>
        </p:nvSpPr>
        <p:spPr>
          <a:xfrm>
            <a:off x="7582846" y="5651500"/>
            <a:ext cx="2159748" cy="404658"/>
          </a:xfrm>
        </p:spPr>
        <p:txBody>
          <a:bodyPr>
            <a:normAutofit/>
          </a:bodyPr>
          <a:lstStyle>
            <a:lvl1pPr marL="0" indent="0" algn="ctr">
              <a:lnSpc>
                <a:spcPct val="100000"/>
              </a:lnSpc>
              <a:spcBef>
                <a:spcPts val="0"/>
              </a:spcBef>
              <a:buNone/>
              <a:defRPr sz="1200" b="1">
                <a:solidFill>
                  <a:schemeClr val="bg1"/>
                </a:solidFill>
              </a:defRPr>
            </a:lvl1pPr>
            <a:lvl2pPr>
              <a:defRPr sz="1200"/>
            </a:lvl2pPr>
            <a:lvl3pPr>
              <a:defRPr sz="1200"/>
            </a:lvl3pPr>
            <a:lvl4pPr>
              <a:defRPr sz="1200"/>
            </a:lvl4pPr>
            <a:lvl5pPr>
              <a:defRPr sz="1200"/>
            </a:lvl5pPr>
          </a:lstStyle>
          <a:p>
            <a:pPr lvl="0"/>
            <a:r>
              <a:rPr lang="tr-TR" dirty="0"/>
              <a:t>Ad Soyad (Fakülte Sekreteri)</a:t>
            </a:r>
          </a:p>
        </p:txBody>
      </p:sp>
      <p:cxnSp>
        <p:nvCxnSpPr>
          <p:cNvPr id="36" name="Connector: Elbow 35">
            <a:extLst>
              <a:ext uri="{FF2B5EF4-FFF2-40B4-BE49-F238E27FC236}">
                <a16:creationId xmlns:a16="http://schemas.microsoft.com/office/drawing/2014/main" id="{1EC2A9CE-13AB-A9B1-6BB3-159C1E5606B9}"/>
              </a:ext>
            </a:extLst>
          </p:cNvPr>
          <p:cNvCxnSpPr>
            <a:stCxn id="17" idx="1"/>
            <a:endCxn id="23" idx="0"/>
          </p:cNvCxnSpPr>
          <p:nvPr userDrawn="1"/>
        </p:nvCxnSpPr>
        <p:spPr>
          <a:xfrm rot="10800000" flipV="1">
            <a:off x="1953561" y="3300141"/>
            <a:ext cx="2243939" cy="350474"/>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AD0E2E-ABC0-AB7B-78BB-C382DD7BA892}"/>
              </a:ext>
            </a:extLst>
          </p:cNvPr>
          <p:cNvCxnSpPr>
            <a:stCxn id="17" idx="3"/>
            <a:endCxn id="33" idx="0"/>
          </p:cNvCxnSpPr>
          <p:nvPr userDrawn="1"/>
        </p:nvCxnSpPr>
        <p:spPr>
          <a:xfrm>
            <a:off x="6357247" y="3300141"/>
            <a:ext cx="2260178" cy="342899"/>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83D98A2-E5DD-2270-021B-D646862CDA4D}"/>
              </a:ext>
            </a:extLst>
          </p:cNvPr>
          <p:cNvCxnSpPr>
            <a:cxnSpLocks/>
            <a:stCxn id="17" idx="2"/>
            <a:endCxn id="31" idx="0"/>
          </p:cNvCxnSpPr>
          <p:nvPr userDrawn="1"/>
        </p:nvCxnSpPr>
        <p:spPr>
          <a:xfrm>
            <a:off x="5277373" y="3490192"/>
            <a:ext cx="130" cy="153413"/>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6142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EC9E-C025-B5A8-B393-8ECC0C63F61F}"/>
              </a:ext>
            </a:extLst>
          </p:cNvPr>
          <p:cNvSpPr>
            <a:spLocks noGrp="1"/>
          </p:cNvSpPr>
          <p:nvPr>
            <p:ph type="title" hasCustomPrompt="1"/>
          </p:nvPr>
        </p:nvSpPr>
        <p:spPr>
          <a:xfrm>
            <a:off x="1600200" y="520700"/>
            <a:ext cx="9753600" cy="571500"/>
          </a:xfrm>
        </p:spPr>
        <p:txBody>
          <a:bodyPr>
            <a:normAutofit/>
          </a:bodyPr>
          <a:lstStyle>
            <a:lvl1pPr>
              <a:defRPr sz="2200" b="1"/>
            </a:lvl1pPr>
          </a:lstStyle>
          <a:p>
            <a:r>
              <a:rPr lang="tr-TR" dirty="0"/>
              <a:t>Bölüm Adını Giriniz</a:t>
            </a:r>
          </a:p>
        </p:txBody>
      </p:sp>
      <p:sp>
        <p:nvSpPr>
          <p:cNvPr id="3" name="Date Placeholder 2">
            <a:extLst>
              <a:ext uri="{FF2B5EF4-FFF2-40B4-BE49-F238E27FC236}">
                <a16:creationId xmlns:a16="http://schemas.microsoft.com/office/drawing/2014/main" id="{5C1BE0CC-7CCD-4147-530D-0CE4AF4A5B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D33DAF8F-8AD9-FEE2-3609-ECCFC41579D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71564CCE-F816-5827-1BA5-596AB8D1453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etin Yer Tutucusu 2">
            <a:extLst>
              <a:ext uri="{FF2B5EF4-FFF2-40B4-BE49-F238E27FC236}">
                <a16:creationId xmlns:a16="http://schemas.microsoft.com/office/drawing/2014/main" id="{7FE6A1BB-6F5B-2BD5-F9EB-7CC965E8C2BA}"/>
              </a:ext>
            </a:extLst>
          </p:cNvPr>
          <p:cNvSpPr>
            <a:spLocks noGrp="1"/>
          </p:cNvSpPr>
          <p:nvPr>
            <p:ph idx="1"/>
          </p:nvPr>
        </p:nvSpPr>
        <p:spPr>
          <a:xfrm>
            <a:off x="977080" y="1213945"/>
            <a:ext cx="10376719" cy="4782197"/>
          </a:xfrm>
          <a:prstGeom prst="rect">
            <a:avLst/>
          </a:prstGeom>
        </p:spPr>
        <p:txBody>
          <a:bodyPr vert="horz" lIns="91440" tIns="45720" rIns="91440" bIns="45720" rtlCol="0">
            <a:normAutofit/>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6770429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5288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61066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9931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3679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Altbilgi Yer Tutucusu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ayt Numarası Yer Tutucusu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5910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Altbilgi Yer Tutucusu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ayt Numarası Yer Tutucusu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26371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Altbilgi Yer Tutucusu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185622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7814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75245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113626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43129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1_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1008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662BFA-4C2C-4A38-AADE-FD7585A05BA6}" type="datetimeFigureOut">
              <a:rPr lang="tr-TR" smtClean="0"/>
              <a:pPr/>
              <a:t>24.04.2025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28E-6A3A-413A-86BA-B583F14BAED6}" type="slidenum">
              <a:rPr lang="tr-TR" smtClean="0"/>
              <a:pPr/>
              <a:t>‹#›</a:t>
            </a:fld>
            <a:endParaRPr lang="tr-TR"/>
          </a:p>
        </p:txBody>
      </p:sp>
    </p:spTree>
    <p:extLst>
      <p:ext uri="{BB962C8B-B14F-4D97-AF65-F5344CB8AC3E}">
        <p14:creationId xmlns:p14="http://schemas.microsoft.com/office/powerpoint/2010/main" val="37465382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197956"/>
      </p:ext>
    </p:extLst>
  </p:cSld>
  <p:clrMap bg1="lt1" tx1="dk1" bg2="lt2" tx2="dk2" accent1="accent1" accent2="accent2" accent3="accent3" accent4="accent4" accent5="accent5" accent6="accent6" hlink="hlink" folHlink="folHlink"/>
  <p:sldLayoutIdLst>
    <p:sldLayoutId id="2147483686" r:id="rId1"/>
    <p:sldLayoutId id="2147483684"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5.xml"/><Relationship Id="rId5" Type="http://schemas.openxmlformats.org/officeDocument/2006/relationships/image" Target="../media/image13.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chart" Target="../charts/chart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5.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502920" y="3522284"/>
            <a:ext cx="11231880" cy="1938992"/>
          </a:xfrm>
          <a:prstGeom prst="rect">
            <a:avLst/>
          </a:prstGeom>
        </p:spPr>
        <p:txBody>
          <a:bodyPr wrap="square">
            <a:spAutoFit/>
          </a:bodyPr>
          <a:lstStyle/>
          <a:p>
            <a:pPr algn="ctr">
              <a:defRPr/>
            </a:pPr>
            <a:r>
              <a:rPr lang="tr-TR" sz="3200" b="1" noProof="0" dirty="0">
                <a:solidFill>
                  <a:prstClr val="black">
                    <a:lumMod val="85000"/>
                    <a:lumOff val="15000"/>
                  </a:prstClr>
                </a:solidFill>
                <a:latin typeface="Times New Roman" panose="02020603050405020304" pitchFamily="18" charset="0"/>
                <a:cs typeface="Times New Roman" panose="02020603050405020304" pitchFamily="18" charset="0"/>
              </a:rPr>
              <a:t>       </a:t>
            </a:r>
            <a:r>
              <a:rPr lang="tr-TR" sz="4000" b="1" dirty="0">
                <a:solidFill>
                  <a:prstClr val="black">
                    <a:lumMod val="85000"/>
                    <a:lumOff val="15000"/>
                  </a:prstClr>
                </a:solidFill>
                <a:latin typeface="Times New Roman" panose="02020603050405020304" pitchFamily="18" charset="0"/>
                <a:cs typeface="Times New Roman" panose="02020603050405020304" pitchFamily="18" charset="0"/>
              </a:rPr>
              <a:t>BİLİM VE TEKNOLOJİ UYGULAMA VE ARAŞTIRMA MERKEZİ MÜDÜRLÜĞÜ</a:t>
            </a:r>
            <a:endParaRPr kumimoji="0" lang="tr-TR" sz="4800" b="1" i="0" u="none" strike="noStrike" kern="1200" cap="none" spc="0" normalizeH="0" baseline="0" noProof="0" dirty="0">
              <a:ln>
                <a:noFill/>
              </a:ln>
              <a:solidFill>
                <a:prstClr val="black">
                  <a:lumMod val="85000"/>
                  <a:lumOff val="15000"/>
                </a:prstClr>
              </a:solidFill>
              <a:effectLst/>
              <a:uLnTx/>
              <a:uFillTx/>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4000" b="1" i="0" u="none" strike="noStrike" kern="1200" cap="none" spc="0" normalizeH="0" baseline="0" noProof="0" dirty="0">
              <a:ln>
                <a:noFill/>
              </a:ln>
              <a:solidFill>
                <a:prstClr val="black">
                  <a:lumMod val="85000"/>
                  <a:lumOff val="15000"/>
                </a:prstClr>
              </a:solidFill>
              <a:effectLst/>
              <a:uLnTx/>
              <a:uFillTx/>
              <a:cs typeface="Times New Roman" panose="02020603050405020304" pitchFamily="18" charset="0"/>
            </a:endParaRPr>
          </a:p>
        </p:txBody>
      </p:sp>
      <p:sp>
        <p:nvSpPr>
          <p:cNvPr id="7" name="Dikdörtgen 6"/>
          <p:cNvSpPr/>
          <p:nvPr/>
        </p:nvSpPr>
        <p:spPr>
          <a:xfrm>
            <a:off x="3784803" y="4687372"/>
            <a:ext cx="4007251" cy="954107"/>
          </a:xfrm>
          <a:prstGeom prst="rect">
            <a:avLst/>
          </a:prstGeom>
        </p:spPr>
        <p:txBody>
          <a:bodyPr wrap="none">
            <a:spAutoFit/>
          </a:bodyPr>
          <a:lstStyle/>
          <a:p>
            <a:r>
              <a:rPr lang="tr-TR" sz="2800" b="1" dirty="0">
                <a:solidFill>
                  <a:prstClr val="black">
                    <a:lumMod val="85000"/>
                    <a:lumOff val="15000"/>
                  </a:prstClr>
                </a:solidFill>
                <a:cs typeface="Times New Roman" panose="02020603050405020304" pitchFamily="18" charset="0"/>
              </a:rPr>
              <a:t>2025 Yılı Brifing Toplantısı</a:t>
            </a:r>
          </a:p>
          <a:p>
            <a:pPr algn="ctr"/>
            <a:r>
              <a:rPr lang="tr-TR" sz="2800" b="1" dirty="0">
                <a:solidFill>
                  <a:prstClr val="black">
                    <a:lumMod val="85000"/>
                    <a:lumOff val="15000"/>
                  </a:prstClr>
                </a:solidFill>
                <a:cs typeface="Times New Roman" panose="02020603050405020304" pitchFamily="18" charset="0"/>
              </a:rPr>
              <a:t>12.03.2025</a:t>
            </a:r>
            <a:endParaRPr lang="tr-TR" sz="2800" dirty="0"/>
          </a:p>
        </p:txBody>
      </p:sp>
    </p:spTree>
    <p:extLst>
      <p:ext uri="{BB962C8B-B14F-4D97-AF65-F5344CB8AC3E}">
        <p14:creationId xmlns:p14="http://schemas.microsoft.com/office/powerpoint/2010/main" val="875607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06898-63E9-644E-C967-2037EE938B17}"/>
              </a:ext>
            </a:extLst>
          </p:cNvPr>
          <p:cNvSpPr>
            <a:spLocks noGrp="1"/>
          </p:cNvSpPr>
          <p:nvPr>
            <p:ph type="title"/>
          </p:nvPr>
        </p:nvSpPr>
        <p:spPr/>
        <p:txBody>
          <a:bodyPr/>
          <a:lstStyle/>
          <a:p>
            <a:r>
              <a:rPr lang="tr-TR" dirty="0"/>
              <a:t>Misyon</a:t>
            </a:r>
          </a:p>
        </p:txBody>
      </p:sp>
      <p:sp>
        <p:nvSpPr>
          <p:cNvPr id="3" name="Content Placeholder 2">
            <a:extLst>
              <a:ext uri="{FF2B5EF4-FFF2-40B4-BE49-F238E27FC236}">
                <a16:creationId xmlns:a16="http://schemas.microsoft.com/office/drawing/2014/main" id="{5B671540-89FF-6CC1-1347-C91D8A92F5B9}"/>
              </a:ext>
            </a:extLst>
          </p:cNvPr>
          <p:cNvSpPr>
            <a:spLocks noGrp="1"/>
          </p:cNvSpPr>
          <p:nvPr>
            <p:ph idx="1"/>
          </p:nvPr>
        </p:nvSpPr>
        <p:spPr>
          <a:xfrm>
            <a:off x="838199" y="1388962"/>
            <a:ext cx="10114723" cy="3888715"/>
          </a:xfrm>
        </p:spPr>
        <p:txBody>
          <a:bodyPr>
            <a:noAutofit/>
          </a:bodyPr>
          <a:lstStyle/>
          <a:p>
            <a:pPr algn="just">
              <a:lnSpc>
                <a:spcPct val="150000"/>
              </a:lnSpc>
            </a:pPr>
            <a:r>
              <a:rPr lang="tr-TR" altLang="tr-TR" sz="2400" dirty="0">
                <a:solidFill>
                  <a:srgbClr val="282A2C"/>
                </a:solidFill>
                <a:cs typeface="Times New Roman" panose="02020603050405020304" pitchFamily="18" charset="0"/>
              </a:rPr>
              <a:t>Siirt Üniversitesi Bilim ve Teknoloji Uygulama ve Araştırma Merkezi, alanında uzman personeli, güçlü altyapısı ve modern laboratuvar olanaklarıyla disiplinler arası alanlarda araştırma ve geliştirme faaliyetleri yürütmektedir. Merkez, üniversiteler, araştırma merkezleri, sanayi, kamu kurum ve kuruluşları ile bölge halkının ihtiyaç duyduğu test, ölçüm ve analiz hizmetlerini, mevcut olanakları çerçevesinde karşılamayı amaçlamaktadır.</a:t>
            </a:r>
            <a:endParaRPr lang="tr-TR" sz="2400" dirty="0"/>
          </a:p>
        </p:txBody>
      </p:sp>
    </p:spTree>
    <p:extLst>
      <p:ext uri="{BB962C8B-B14F-4D97-AF65-F5344CB8AC3E}">
        <p14:creationId xmlns:p14="http://schemas.microsoft.com/office/powerpoint/2010/main" val="1880216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1D34E-C33F-70F4-E89F-3504E8DC531C}"/>
              </a:ext>
            </a:extLst>
          </p:cNvPr>
          <p:cNvSpPr>
            <a:spLocks noGrp="1"/>
          </p:cNvSpPr>
          <p:nvPr>
            <p:ph type="title"/>
          </p:nvPr>
        </p:nvSpPr>
        <p:spPr/>
        <p:txBody>
          <a:bodyPr/>
          <a:lstStyle/>
          <a:p>
            <a:r>
              <a:rPr lang="tr-TR" dirty="0"/>
              <a:t>Vizyon</a:t>
            </a:r>
          </a:p>
        </p:txBody>
      </p:sp>
      <p:sp>
        <p:nvSpPr>
          <p:cNvPr id="3" name="Content Placeholder 2">
            <a:extLst>
              <a:ext uri="{FF2B5EF4-FFF2-40B4-BE49-F238E27FC236}">
                <a16:creationId xmlns:a16="http://schemas.microsoft.com/office/drawing/2014/main" id="{325F51EA-936F-91BB-5FF0-44A7E249EB87}"/>
              </a:ext>
            </a:extLst>
          </p:cNvPr>
          <p:cNvSpPr>
            <a:spLocks noGrp="1"/>
          </p:cNvSpPr>
          <p:nvPr>
            <p:ph idx="1"/>
          </p:nvPr>
        </p:nvSpPr>
        <p:spPr>
          <a:xfrm>
            <a:off x="778565" y="1150424"/>
            <a:ext cx="10393017" cy="4188878"/>
          </a:xfrm>
        </p:spPr>
        <p:txBody>
          <a:bodyPr>
            <a:noAutofit/>
          </a:bodyPr>
          <a:lstStyle/>
          <a:p>
            <a:pPr algn="just">
              <a:lnSpc>
                <a:spcPct val="100000"/>
              </a:lnSpc>
            </a:pPr>
            <a:r>
              <a:rPr lang="tr-TR" sz="2400" dirty="0"/>
              <a:t>Siirt Üniversitesi Bilim ve Teknoloji Uygulama ve Araştırma Merkezi olarak, bilim ve teknoloji odaklı araştırmalarda ulusal ve uluslararası düzeyde öncü bir merkez olmak; araştırmacılara, yüksek lisans ve doktora öğrencilerine yenilikçi, huzurlu ve teknik açıdan donanımlı bir çalışma ortamı sunarak bilimsel üretkenliği artırmaktır. 	</a:t>
            </a:r>
          </a:p>
          <a:p>
            <a:pPr marL="0" indent="0" algn="just">
              <a:lnSpc>
                <a:spcPct val="100000"/>
              </a:lnSpc>
              <a:buNone/>
            </a:pPr>
            <a:r>
              <a:rPr lang="tr-TR" sz="2400" dirty="0"/>
              <a:t>	İleri teknolojilerin etkin kullanımı, yeni ürün ve üretim yöntemlerinin geliştirilmesi, verimlilik ve kalite standartlarının yükseltilmesi konularında nitelikli bilimsel çalışmalara öncülük etmektir. Bu bakış açısıyla ürünlerin geliştirilmesine katkı sağlamak amacıyla üniversiteler, araştırma merkezleri, özel sektör, sanayi ve kamu kurumları ile güçlü iş birlikleri kurarak, bilimsel ve teknolojik projelerin hayata geçirilmesinde lider bir merkez olmayı hedeflemektedir.</a:t>
            </a:r>
          </a:p>
          <a:p>
            <a:pPr marL="0" indent="0">
              <a:lnSpc>
                <a:spcPct val="100000"/>
              </a:lnSpc>
              <a:buNone/>
            </a:pPr>
            <a:endParaRPr lang="tr-TR" sz="2400" dirty="0"/>
          </a:p>
        </p:txBody>
      </p:sp>
    </p:spTree>
    <p:extLst>
      <p:ext uri="{BB962C8B-B14F-4D97-AF65-F5344CB8AC3E}">
        <p14:creationId xmlns:p14="http://schemas.microsoft.com/office/powerpoint/2010/main" val="1109752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D8DEF-7666-A08E-C11F-5BCDAF8F347D}"/>
              </a:ext>
            </a:extLst>
          </p:cNvPr>
          <p:cNvSpPr>
            <a:spLocks noGrp="1"/>
          </p:cNvSpPr>
          <p:nvPr>
            <p:ph type="title"/>
          </p:nvPr>
        </p:nvSpPr>
        <p:spPr/>
        <p:txBody>
          <a:bodyPr>
            <a:normAutofit fontScale="90000"/>
          </a:bodyPr>
          <a:lstStyle/>
          <a:p>
            <a:endParaRPr lang="tr-TR" dirty="0"/>
          </a:p>
        </p:txBody>
      </p:sp>
      <p:sp>
        <p:nvSpPr>
          <p:cNvPr id="3" name="Text Placeholder 2">
            <a:extLst>
              <a:ext uri="{FF2B5EF4-FFF2-40B4-BE49-F238E27FC236}">
                <a16:creationId xmlns:a16="http://schemas.microsoft.com/office/drawing/2014/main" id="{2D338A51-BCA6-F98A-E85C-D57166EECA57}"/>
              </a:ext>
            </a:extLst>
          </p:cNvPr>
          <p:cNvSpPr>
            <a:spLocks noGrp="1"/>
          </p:cNvSpPr>
          <p:nvPr>
            <p:ph type="body" sz="quarter" idx="13"/>
          </p:nvPr>
        </p:nvSpPr>
        <p:spPr/>
        <p:txBody>
          <a:bodyPr>
            <a:normAutofit fontScale="92500"/>
          </a:bodyPr>
          <a:lstStyle/>
          <a:p>
            <a:r>
              <a:rPr lang="tr-TR" dirty="0"/>
              <a:t>Prof. Dr. İbrahim TEĞİN (Müdür)</a:t>
            </a:r>
          </a:p>
        </p:txBody>
      </p:sp>
      <p:sp>
        <p:nvSpPr>
          <p:cNvPr id="4" name="Picture Placeholder 3">
            <a:extLst>
              <a:ext uri="{FF2B5EF4-FFF2-40B4-BE49-F238E27FC236}">
                <a16:creationId xmlns:a16="http://schemas.microsoft.com/office/drawing/2014/main" id="{5559BE8F-1265-5E7C-E726-ED286895A237}"/>
              </a:ext>
            </a:extLst>
          </p:cNvPr>
          <p:cNvSpPr>
            <a:spLocks noGrp="1"/>
          </p:cNvSpPr>
          <p:nvPr>
            <p:ph type="pic" sz="quarter" idx="14"/>
          </p:nvPr>
        </p:nvSpPr>
        <p:spPr/>
      </p:sp>
      <p:sp>
        <p:nvSpPr>
          <p:cNvPr id="6" name="Text Placeholder 5">
            <a:extLst>
              <a:ext uri="{FF2B5EF4-FFF2-40B4-BE49-F238E27FC236}">
                <a16:creationId xmlns:a16="http://schemas.microsoft.com/office/drawing/2014/main" id="{957D2BD2-34F2-5E6B-FE13-8ECF76DB80AF}"/>
              </a:ext>
            </a:extLst>
          </p:cNvPr>
          <p:cNvSpPr>
            <a:spLocks noGrp="1"/>
          </p:cNvSpPr>
          <p:nvPr>
            <p:ph type="body" sz="quarter" idx="16"/>
          </p:nvPr>
        </p:nvSpPr>
        <p:spPr/>
        <p:txBody>
          <a:bodyPr>
            <a:normAutofit fontScale="92500" lnSpcReduction="10000"/>
          </a:bodyPr>
          <a:lstStyle/>
          <a:p>
            <a:r>
              <a:rPr lang="tr-TR" dirty="0"/>
              <a:t>Doç. Dr. Duygu ELMA KARAKAŞ (Müdür Yardımcısı)</a:t>
            </a:r>
          </a:p>
        </p:txBody>
      </p:sp>
      <p:sp>
        <p:nvSpPr>
          <p:cNvPr id="10" name="Text Placeholder 9">
            <a:extLst>
              <a:ext uri="{FF2B5EF4-FFF2-40B4-BE49-F238E27FC236}">
                <a16:creationId xmlns:a16="http://schemas.microsoft.com/office/drawing/2014/main" id="{EA0178EE-30DE-4FA0-018D-29D3C3F223C2}"/>
              </a:ext>
            </a:extLst>
          </p:cNvPr>
          <p:cNvSpPr>
            <a:spLocks noGrp="1"/>
          </p:cNvSpPr>
          <p:nvPr>
            <p:ph type="body" sz="quarter" idx="22"/>
          </p:nvPr>
        </p:nvSpPr>
        <p:spPr>
          <a:xfrm>
            <a:off x="7487920" y="5659075"/>
            <a:ext cx="2254674" cy="404658"/>
          </a:xfrm>
          <a:solidFill>
            <a:schemeClr val="accent2">
              <a:lumMod val="60000"/>
              <a:lumOff val="40000"/>
            </a:schemeClr>
          </a:solidFill>
        </p:spPr>
        <p:txBody>
          <a:bodyPr>
            <a:normAutofit fontScale="92500" lnSpcReduction="10000"/>
          </a:bodyPr>
          <a:lstStyle/>
          <a:p>
            <a:r>
              <a:rPr lang="tr-TR" dirty="0">
                <a:solidFill>
                  <a:schemeClr val="tx1"/>
                </a:solidFill>
              </a:rPr>
              <a:t>Dr. Öğr. Üyesi Bülent HALLAÇ</a:t>
            </a:r>
          </a:p>
          <a:p>
            <a:r>
              <a:rPr lang="tr-TR" dirty="0">
                <a:solidFill>
                  <a:schemeClr val="tx1"/>
                </a:solidFill>
              </a:rPr>
              <a:t>(Müdür Yardımcısı)</a:t>
            </a:r>
          </a:p>
          <a:p>
            <a:endParaRPr lang="tr-TR" dirty="0">
              <a:solidFill>
                <a:schemeClr val="tx1"/>
              </a:solidFill>
            </a:endParaRPr>
          </a:p>
        </p:txBody>
      </p:sp>
      <p:pic>
        <p:nvPicPr>
          <p:cNvPr id="11" name="Picture 2" descr="https://siubtam.siirt.edu.tr/foto/userfoto/ii.jpg.jpg2022728112928765.jpg">
            <a:extLst>
              <a:ext uri="{FF2B5EF4-FFF2-40B4-BE49-F238E27FC236}">
                <a16:creationId xmlns:a16="http://schemas.microsoft.com/office/drawing/2014/main" id="{039BE806-B0F5-9AF3-5FA2-142B934C708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9802" y="1082684"/>
            <a:ext cx="1592374" cy="203027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s://siubtam.siirt.edu.tr/foto/userfoto/A0819_2014122414350195.jpg">
            <a:extLst>
              <a:ext uri="{FF2B5EF4-FFF2-40B4-BE49-F238E27FC236}">
                <a16:creationId xmlns:a16="http://schemas.microsoft.com/office/drawing/2014/main" id="{BA480362-79CA-6237-D198-08E5E74A0029}"/>
              </a:ext>
            </a:extLst>
          </p:cNvPr>
          <p:cNvPicPr>
            <a:picLocks noGrp="1" noChangeAspect="1" noChangeArrowheads="1"/>
          </p:cNvPicPr>
          <p:nvPr>
            <p:ph type="pic" sz="quarter" idx="15"/>
          </p:nvPr>
        </p:nvPicPr>
        <p:blipFill>
          <a:blip r:embed="rId3">
            <a:extLst>
              <a:ext uri="{28A0092B-C50C-407E-A947-70E740481C1C}">
                <a14:useLocalDpi xmlns:a14="http://schemas.microsoft.com/office/drawing/2010/main" val="0"/>
              </a:ext>
            </a:extLst>
          </a:blip>
          <a:srcRect l="8667" r="8667"/>
          <a:stretch>
            <a:fillRect/>
          </a:stretch>
        </p:blipFill>
        <p:spPr bwMode="auto">
          <a:xfrm>
            <a:off x="1227138" y="3651250"/>
            <a:ext cx="1452562" cy="200818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s://siubtam.siirt.edu.tr/foto/userfoto/A0549_20141020102818680.jpg">
            <a:extLst>
              <a:ext uri="{FF2B5EF4-FFF2-40B4-BE49-F238E27FC236}">
                <a16:creationId xmlns:a16="http://schemas.microsoft.com/office/drawing/2014/main" id="{6C819516-82B5-01DC-9FA1-7CB8B51DD712}"/>
              </a:ext>
            </a:extLst>
          </p:cNvPr>
          <p:cNvPicPr>
            <a:picLocks noGrp="1" noChangeAspect="1" noChangeArrowheads="1"/>
          </p:cNvPicPr>
          <p:nvPr>
            <p:ph type="pic" sz="quarter" idx="21"/>
          </p:nvPr>
        </p:nvPicPr>
        <p:blipFill rotWithShape="1">
          <a:blip r:embed="rId4">
            <a:extLst>
              <a:ext uri="{28A0092B-C50C-407E-A947-70E740481C1C}">
                <a14:useLocalDpi xmlns:a14="http://schemas.microsoft.com/office/drawing/2010/main" val="0"/>
              </a:ext>
            </a:extLst>
          </a:blip>
          <a:srcRect l="4792" r="4792"/>
          <a:stretch/>
        </p:blipFill>
        <p:spPr bwMode="auto">
          <a:xfrm>
            <a:off x="7888976" y="3650888"/>
            <a:ext cx="1452562" cy="2008187"/>
          </a:xfrm>
          <a:prstGeom prst="rect">
            <a:avLst/>
          </a:prstGeom>
          <a:noFill/>
          <a:extLst>
            <a:ext uri="{909E8E84-426E-40DD-AFC4-6F175D3DCCD1}">
              <a14:hiddenFill xmlns:a14="http://schemas.microsoft.com/office/drawing/2010/main">
                <a:solidFill>
                  <a:srgbClr val="FFFFFF"/>
                </a:solidFill>
              </a14:hiddenFill>
            </a:ext>
          </a:extLst>
        </p:spPr>
      </p:pic>
      <p:sp useBgFill="1">
        <p:nvSpPr>
          <p:cNvPr id="15" name="Dikdörtgen 14">
            <a:extLst>
              <a:ext uri="{FF2B5EF4-FFF2-40B4-BE49-F238E27FC236}">
                <a16:creationId xmlns:a16="http://schemas.microsoft.com/office/drawing/2014/main" id="{E489A1D4-CBFE-E275-1F59-5209136A0556}"/>
              </a:ext>
            </a:extLst>
          </p:cNvPr>
          <p:cNvSpPr/>
          <p:nvPr/>
        </p:nvSpPr>
        <p:spPr>
          <a:xfrm>
            <a:off x="4197499" y="3504104"/>
            <a:ext cx="2254674" cy="2559629"/>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Tree>
    <p:extLst>
      <p:ext uri="{BB962C8B-B14F-4D97-AF65-F5344CB8AC3E}">
        <p14:creationId xmlns:p14="http://schemas.microsoft.com/office/powerpoint/2010/main" val="668308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AKADEMİK PERSONELİMİZ</a:t>
            </a:r>
          </a:p>
        </p:txBody>
      </p:sp>
      <p:graphicFrame>
        <p:nvGraphicFramePr>
          <p:cNvPr id="3" name="Content Placeholder 5">
            <a:extLst>
              <a:ext uri="{FF2B5EF4-FFF2-40B4-BE49-F238E27FC236}">
                <a16:creationId xmlns:a16="http://schemas.microsoft.com/office/drawing/2014/main" id="{91FFB352-56AD-AE2A-CA7A-9392E4FFD566}"/>
              </a:ext>
            </a:extLst>
          </p:cNvPr>
          <p:cNvGraphicFramePr>
            <a:graphicFrameLocks/>
          </p:cNvGraphicFramePr>
          <p:nvPr>
            <p:extLst>
              <p:ext uri="{D42A27DB-BD31-4B8C-83A1-F6EECF244321}">
                <p14:modId xmlns:p14="http://schemas.microsoft.com/office/powerpoint/2010/main" val="2353009847"/>
              </p:ext>
            </p:extLst>
          </p:nvPr>
        </p:nvGraphicFramePr>
        <p:xfrm>
          <a:off x="1263698" y="1302412"/>
          <a:ext cx="8880347" cy="3308580"/>
        </p:xfrm>
        <a:graphic>
          <a:graphicData uri="http://schemas.openxmlformats.org/drawingml/2006/table">
            <a:tbl>
              <a:tblPr firstRow="1" bandRow="1">
                <a:tableStyleId>{74C1A8A3-306A-4EB7-A6B1-4F7E0EB9C5D6}</a:tableStyleId>
              </a:tblPr>
              <a:tblGrid>
                <a:gridCol w="3103372">
                  <a:extLst>
                    <a:ext uri="{9D8B030D-6E8A-4147-A177-3AD203B41FA5}">
                      <a16:colId xmlns:a16="http://schemas.microsoft.com/office/drawing/2014/main" val="3834614422"/>
                    </a:ext>
                  </a:extLst>
                </a:gridCol>
                <a:gridCol w="5776975">
                  <a:extLst>
                    <a:ext uri="{9D8B030D-6E8A-4147-A177-3AD203B41FA5}">
                      <a16:colId xmlns:a16="http://schemas.microsoft.com/office/drawing/2014/main" val="200479393"/>
                    </a:ext>
                  </a:extLst>
                </a:gridCol>
              </a:tblGrid>
              <a:tr h="367620">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367620">
                <a:tc>
                  <a:txBody>
                    <a:bodyPr/>
                    <a:lstStyle/>
                    <a:p>
                      <a:r>
                        <a:rPr lang="tr-TR"/>
                        <a:t>Prof. Dr. İbrahim TEĞİN</a:t>
                      </a:r>
                      <a:endParaRPr lang="tr-TR" dirty="0"/>
                    </a:p>
                  </a:txBody>
                  <a:tcPr/>
                </a:tc>
                <a:tc>
                  <a:txBody>
                    <a:bodyPr/>
                    <a:lstStyle/>
                    <a:p>
                      <a:r>
                        <a:rPr lang="tr-TR"/>
                        <a:t>Müdür</a:t>
                      </a:r>
                      <a:endParaRPr lang="tr-TR" dirty="0"/>
                    </a:p>
                  </a:txBody>
                  <a:tcPr/>
                </a:tc>
                <a:extLst>
                  <a:ext uri="{0D108BD9-81ED-4DB2-BD59-A6C34878D82A}">
                    <a16:rowId xmlns:a16="http://schemas.microsoft.com/office/drawing/2014/main" val="1880042307"/>
                  </a:ext>
                </a:extLst>
              </a:tr>
              <a:tr h="367620">
                <a:tc>
                  <a:txBody>
                    <a:bodyPr/>
                    <a:lstStyle/>
                    <a:p>
                      <a:r>
                        <a:rPr lang="tr-TR" dirty="0"/>
                        <a:t>Doç. Dr. Duygu ELMA KARAKAŞ</a:t>
                      </a:r>
                    </a:p>
                  </a:txBody>
                  <a:tcPr/>
                </a:tc>
                <a:tc>
                  <a:txBody>
                    <a:bodyPr/>
                    <a:lstStyle/>
                    <a:p>
                      <a:r>
                        <a:rPr lang="tr-TR" dirty="0"/>
                        <a:t>Müdür Yardımcısı</a:t>
                      </a:r>
                    </a:p>
                  </a:txBody>
                  <a:tcPr/>
                </a:tc>
                <a:extLst>
                  <a:ext uri="{0D108BD9-81ED-4DB2-BD59-A6C34878D82A}">
                    <a16:rowId xmlns:a16="http://schemas.microsoft.com/office/drawing/2014/main" val="2070324419"/>
                  </a:ext>
                </a:extLst>
              </a:tr>
              <a:tr h="367620">
                <a:tc>
                  <a:txBody>
                    <a:bodyPr/>
                    <a:lstStyle/>
                    <a:p>
                      <a:r>
                        <a:rPr lang="tr-TR"/>
                        <a:t>Dr. Öğr. Üyesi Bülent HALLAÇ</a:t>
                      </a:r>
                      <a:endParaRPr lang="tr-TR" dirty="0"/>
                    </a:p>
                  </a:txBody>
                  <a:tcPr/>
                </a:tc>
                <a:tc>
                  <a:txBody>
                    <a:bodyPr/>
                    <a:lstStyle/>
                    <a:p>
                      <a:r>
                        <a:rPr lang="tr-TR"/>
                        <a:t>Müdür Yardımcısı</a:t>
                      </a:r>
                      <a:endParaRPr lang="tr-TR" dirty="0"/>
                    </a:p>
                  </a:txBody>
                  <a:tcPr/>
                </a:tc>
                <a:extLst>
                  <a:ext uri="{0D108BD9-81ED-4DB2-BD59-A6C34878D82A}">
                    <a16:rowId xmlns:a16="http://schemas.microsoft.com/office/drawing/2014/main" val="800317930"/>
                  </a:ext>
                </a:extLst>
              </a:tr>
              <a:tr h="367620">
                <a:tc>
                  <a:txBody>
                    <a:bodyPr/>
                    <a:lstStyle/>
                    <a:p>
                      <a:r>
                        <a:rPr lang="tr-TR" dirty="0"/>
                        <a:t>Doç. Dr. Duygu ELMA KARAKAŞ</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dirty="0"/>
                        <a:t>Gıda Analiz Laboratuvarı Sorumlusu</a:t>
                      </a:r>
                    </a:p>
                  </a:txBody>
                  <a:tcPr/>
                </a:tc>
                <a:extLst>
                  <a:ext uri="{0D108BD9-81ED-4DB2-BD59-A6C34878D82A}">
                    <a16:rowId xmlns:a16="http://schemas.microsoft.com/office/drawing/2014/main" val="3191876786"/>
                  </a:ext>
                </a:extLst>
              </a:tr>
              <a:tr h="367620">
                <a:tc>
                  <a:txBody>
                    <a:bodyPr/>
                    <a:lstStyle/>
                    <a:p>
                      <a:r>
                        <a:rPr lang="tr-TR" dirty="0"/>
                        <a:t>Öğr. Gör. Dr. Ümit ÇALIŞIR</a:t>
                      </a:r>
                    </a:p>
                  </a:txBody>
                  <a:tcPr/>
                </a:tc>
                <a:tc>
                  <a:txBody>
                    <a:bodyPr/>
                    <a:lstStyle/>
                    <a:p>
                      <a:pPr lvl="0"/>
                      <a:r>
                        <a:rPr lang="tr-TR" sz="1800" dirty="0"/>
                        <a:t>Toprak Analiz Laboratuvarı Sorumlusu</a:t>
                      </a:r>
                    </a:p>
                  </a:txBody>
                  <a:tcPr/>
                </a:tc>
                <a:extLst>
                  <a:ext uri="{0D108BD9-81ED-4DB2-BD59-A6C34878D82A}">
                    <a16:rowId xmlns:a16="http://schemas.microsoft.com/office/drawing/2014/main" val="2839981222"/>
                  </a:ext>
                </a:extLst>
              </a:tr>
              <a:tr h="367620">
                <a:tc>
                  <a:txBody>
                    <a:bodyPr/>
                    <a:lstStyle/>
                    <a:p>
                      <a:r>
                        <a:rPr lang="tr-TR" dirty="0"/>
                        <a:t>Öğr. Gör. Dr. Mesut GÖK</a:t>
                      </a:r>
                    </a:p>
                  </a:txBody>
                  <a:tcPr/>
                </a:tc>
                <a:tc>
                  <a:txBody>
                    <a:bodyPr/>
                    <a:lstStyle/>
                    <a:p>
                      <a:pPr lvl="0"/>
                      <a:r>
                        <a:rPr lang="tr-TR" sz="1800" dirty="0"/>
                        <a:t>Fiziksel Analiz Laboratuvarı Sorumlusu</a:t>
                      </a:r>
                    </a:p>
                  </a:txBody>
                  <a:tcPr/>
                </a:tc>
                <a:extLst>
                  <a:ext uri="{0D108BD9-81ED-4DB2-BD59-A6C34878D82A}">
                    <a16:rowId xmlns:a16="http://schemas.microsoft.com/office/drawing/2014/main" val="3153591477"/>
                  </a:ext>
                </a:extLst>
              </a:tr>
              <a:tr h="367620">
                <a:tc>
                  <a:txBody>
                    <a:bodyPr/>
                    <a:lstStyle/>
                    <a:p>
                      <a:r>
                        <a:rPr lang="tr-TR" dirty="0" err="1"/>
                        <a:t>Ögr</a:t>
                      </a:r>
                      <a:r>
                        <a:rPr lang="tr-TR" dirty="0"/>
                        <a:t>. Gör. Ahmet FIRATOĞLU</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dirty="0"/>
                        <a:t>Mikrobiyoloji Analiz Laboratuvarı Sorumlusu </a:t>
                      </a:r>
                    </a:p>
                  </a:txBody>
                  <a:tcPr/>
                </a:tc>
                <a:extLst>
                  <a:ext uri="{0D108BD9-81ED-4DB2-BD59-A6C34878D82A}">
                    <a16:rowId xmlns:a16="http://schemas.microsoft.com/office/drawing/2014/main" val="2806899528"/>
                  </a:ext>
                </a:extLst>
              </a:tr>
              <a:tr h="367620">
                <a:tc>
                  <a:txBody>
                    <a:bodyPr/>
                    <a:lstStyle/>
                    <a:p>
                      <a:r>
                        <a:rPr lang="tr-TR" dirty="0" err="1"/>
                        <a:t>Ögr</a:t>
                      </a:r>
                      <a:r>
                        <a:rPr lang="tr-TR" dirty="0"/>
                        <a:t>. Gör.  Merve BALABAN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dirty="0"/>
                        <a:t>Moleküler Biyoloji Analiz Laboratuvarı Sorumlusu</a:t>
                      </a:r>
                    </a:p>
                  </a:txBody>
                  <a:tcPr/>
                </a:tc>
                <a:extLst>
                  <a:ext uri="{0D108BD9-81ED-4DB2-BD59-A6C34878D82A}">
                    <a16:rowId xmlns:a16="http://schemas.microsoft.com/office/drawing/2014/main" val="3026042184"/>
                  </a:ext>
                </a:extLst>
              </a:tr>
            </a:tbl>
          </a:graphicData>
        </a:graphic>
      </p:graphicFrame>
    </p:spTree>
    <p:extLst>
      <p:ext uri="{BB962C8B-B14F-4D97-AF65-F5344CB8AC3E}">
        <p14:creationId xmlns:p14="http://schemas.microsoft.com/office/powerpoint/2010/main" val="345417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CF163-7C8A-8622-144B-DF27AE81EC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25E344-F7B6-8A72-925C-1D942165F9B6}"/>
              </a:ext>
            </a:extLst>
          </p:cNvPr>
          <p:cNvSpPr>
            <a:spLocks noGrp="1"/>
          </p:cNvSpPr>
          <p:nvPr>
            <p:ph type="title"/>
          </p:nvPr>
        </p:nvSpPr>
        <p:spPr/>
        <p:txBody>
          <a:bodyPr/>
          <a:lstStyle/>
          <a:p>
            <a:r>
              <a:rPr lang="tr-TR" dirty="0"/>
              <a:t>İDARİ PERSONELİMİZ</a:t>
            </a:r>
          </a:p>
        </p:txBody>
      </p:sp>
      <p:graphicFrame>
        <p:nvGraphicFramePr>
          <p:cNvPr id="3" name="Content Placeholder 5">
            <a:extLst>
              <a:ext uri="{FF2B5EF4-FFF2-40B4-BE49-F238E27FC236}">
                <a16:creationId xmlns:a16="http://schemas.microsoft.com/office/drawing/2014/main" id="{7AD70D68-6ED5-1C86-6E0A-5A1E14DD6DC7}"/>
              </a:ext>
            </a:extLst>
          </p:cNvPr>
          <p:cNvGraphicFramePr>
            <a:graphicFrameLocks/>
          </p:cNvGraphicFramePr>
          <p:nvPr>
            <p:extLst>
              <p:ext uri="{D42A27DB-BD31-4B8C-83A1-F6EECF244321}">
                <p14:modId xmlns:p14="http://schemas.microsoft.com/office/powerpoint/2010/main" val="3165767723"/>
              </p:ext>
            </p:extLst>
          </p:nvPr>
        </p:nvGraphicFramePr>
        <p:xfrm>
          <a:off x="1140527" y="1538321"/>
          <a:ext cx="7595969" cy="3308580"/>
        </p:xfrm>
        <a:graphic>
          <a:graphicData uri="http://schemas.openxmlformats.org/drawingml/2006/table">
            <a:tbl>
              <a:tblPr firstRow="1" bandRow="1">
                <a:tableStyleId>{74C1A8A3-306A-4EB7-A6B1-4F7E0EB9C5D6}</a:tableStyleId>
              </a:tblPr>
              <a:tblGrid>
                <a:gridCol w="3143238">
                  <a:extLst>
                    <a:ext uri="{9D8B030D-6E8A-4147-A177-3AD203B41FA5}">
                      <a16:colId xmlns:a16="http://schemas.microsoft.com/office/drawing/2014/main" val="3834614422"/>
                    </a:ext>
                  </a:extLst>
                </a:gridCol>
                <a:gridCol w="4452731">
                  <a:extLst>
                    <a:ext uri="{9D8B030D-6E8A-4147-A177-3AD203B41FA5}">
                      <a16:colId xmlns:a16="http://schemas.microsoft.com/office/drawing/2014/main" val="200479393"/>
                    </a:ext>
                  </a:extLst>
                </a:gridCol>
              </a:tblGrid>
              <a:tr h="367620">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367620">
                <a:tc>
                  <a:txBody>
                    <a:bodyPr/>
                    <a:lstStyle/>
                    <a:p>
                      <a:r>
                        <a:rPr lang="tr-TR" dirty="0"/>
                        <a:t>Prof. Dr. İbrahim TEĞİN</a:t>
                      </a:r>
                    </a:p>
                  </a:txBody>
                  <a:tcPr/>
                </a:tc>
                <a:tc>
                  <a:txBody>
                    <a:bodyPr/>
                    <a:lstStyle/>
                    <a:p>
                      <a:r>
                        <a:rPr lang="tr-TR"/>
                        <a:t>Müdür</a:t>
                      </a:r>
                      <a:endParaRPr lang="tr-TR" dirty="0"/>
                    </a:p>
                  </a:txBody>
                  <a:tcPr/>
                </a:tc>
                <a:extLst>
                  <a:ext uri="{0D108BD9-81ED-4DB2-BD59-A6C34878D82A}">
                    <a16:rowId xmlns:a16="http://schemas.microsoft.com/office/drawing/2014/main" val="1880042307"/>
                  </a:ext>
                </a:extLst>
              </a:tr>
              <a:tr h="367620">
                <a:tc>
                  <a:txBody>
                    <a:bodyPr/>
                    <a:lstStyle/>
                    <a:p>
                      <a:r>
                        <a:rPr lang="tr-TR" dirty="0"/>
                        <a:t>Doç. Dr. Duygu ELMA KARAKAŞ</a:t>
                      </a:r>
                    </a:p>
                  </a:txBody>
                  <a:tcPr/>
                </a:tc>
                <a:tc>
                  <a:txBody>
                    <a:bodyPr/>
                    <a:lstStyle/>
                    <a:p>
                      <a:r>
                        <a:rPr lang="tr-TR"/>
                        <a:t>Müdür Yardımcısı</a:t>
                      </a:r>
                      <a:endParaRPr lang="tr-TR" dirty="0"/>
                    </a:p>
                  </a:txBody>
                  <a:tcPr/>
                </a:tc>
                <a:extLst>
                  <a:ext uri="{0D108BD9-81ED-4DB2-BD59-A6C34878D82A}">
                    <a16:rowId xmlns:a16="http://schemas.microsoft.com/office/drawing/2014/main" val="2070324419"/>
                  </a:ext>
                </a:extLst>
              </a:tr>
              <a:tr h="367620">
                <a:tc>
                  <a:txBody>
                    <a:bodyPr/>
                    <a:lstStyle/>
                    <a:p>
                      <a:r>
                        <a:rPr lang="tr-TR"/>
                        <a:t>Dr. Öğr. Üyesi Bülent HALLAÇ</a:t>
                      </a:r>
                      <a:endParaRPr lang="tr-TR" dirty="0"/>
                    </a:p>
                  </a:txBody>
                  <a:tcPr/>
                </a:tc>
                <a:tc>
                  <a:txBody>
                    <a:bodyPr/>
                    <a:lstStyle/>
                    <a:p>
                      <a:r>
                        <a:rPr lang="tr-TR"/>
                        <a:t>Müdür Yardımcısı</a:t>
                      </a:r>
                      <a:endParaRPr lang="tr-TR" dirty="0"/>
                    </a:p>
                  </a:txBody>
                  <a:tcPr/>
                </a:tc>
                <a:extLst>
                  <a:ext uri="{0D108BD9-81ED-4DB2-BD59-A6C34878D82A}">
                    <a16:rowId xmlns:a16="http://schemas.microsoft.com/office/drawing/2014/main" val="800317930"/>
                  </a:ext>
                </a:extLst>
              </a:tr>
              <a:tr h="367620">
                <a:tc>
                  <a:txBody>
                    <a:bodyPr/>
                    <a:lstStyle/>
                    <a:p>
                      <a:r>
                        <a:rPr lang="tr-TR" dirty="0"/>
                        <a:t>Mehmet Mesut ERDEMCİ</a:t>
                      </a:r>
                    </a:p>
                  </a:txBody>
                  <a:tcPr/>
                </a:tc>
                <a:tc>
                  <a:txBody>
                    <a:bodyPr/>
                    <a:lstStyle/>
                    <a:p>
                      <a:pPr lvl="0"/>
                      <a:r>
                        <a:rPr lang="tr-TR" sz="1800" dirty="0"/>
                        <a:t>Şef</a:t>
                      </a:r>
                    </a:p>
                  </a:txBody>
                  <a:tcPr/>
                </a:tc>
                <a:extLst>
                  <a:ext uri="{0D108BD9-81ED-4DB2-BD59-A6C34878D82A}">
                    <a16:rowId xmlns:a16="http://schemas.microsoft.com/office/drawing/2014/main" val="153854937"/>
                  </a:ext>
                </a:extLst>
              </a:tr>
              <a:tr h="367620">
                <a:tc>
                  <a:txBody>
                    <a:bodyPr/>
                    <a:lstStyle/>
                    <a:p>
                      <a:r>
                        <a:rPr lang="tr-TR" dirty="0"/>
                        <a:t>Murat YOLTAY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dirty="0"/>
                        <a:t>Biyolog</a:t>
                      </a:r>
                      <a:endParaRPr lang="tr-TR" dirty="0"/>
                    </a:p>
                  </a:txBody>
                  <a:tcPr/>
                </a:tc>
                <a:extLst>
                  <a:ext uri="{0D108BD9-81ED-4DB2-BD59-A6C34878D82A}">
                    <a16:rowId xmlns:a16="http://schemas.microsoft.com/office/drawing/2014/main" val="2839981222"/>
                  </a:ext>
                </a:extLst>
              </a:tr>
              <a:tr h="367620">
                <a:tc>
                  <a:txBody>
                    <a:bodyPr/>
                    <a:lstStyle/>
                    <a:p>
                      <a:r>
                        <a:rPr lang="tr-TR" dirty="0" err="1"/>
                        <a:t>Abdulcelil</a:t>
                      </a:r>
                      <a:r>
                        <a:rPr lang="tr-TR" dirty="0"/>
                        <a:t> ORALI</a:t>
                      </a:r>
                    </a:p>
                  </a:txBody>
                  <a:tcPr/>
                </a:tc>
                <a:tc>
                  <a:txBody>
                    <a:bodyPr/>
                    <a:lstStyle/>
                    <a:p>
                      <a:pPr lvl="0"/>
                      <a:r>
                        <a:rPr lang="tr-TR" sz="1800" dirty="0"/>
                        <a:t>Hizmetli (Numune Kabul)</a:t>
                      </a:r>
                      <a:endParaRPr lang="tr-TR" dirty="0"/>
                    </a:p>
                  </a:txBody>
                  <a:tcPr/>
                </a:tc>
                <a:extLst>
                  <a:ext uri="{0D108BD9-81ED-4DB2-BD59-A6C34878D82A}">
                    <a16:rowId xmlns:a16="http://schemas.microsoft.com/office/drawing/2014/main" val="3153591477"/>
                  </a:ext>
                </a:extLst>
              </a:tr>
              <a:tr h="367620">
                <a:tc>
                  <a:txBody>
                    <a:bodyPr/>
                    <a:lstStyle/>
                    <a:p>
                      <a:r>
                        <a:rPr lang="tr-TR" dirty="0" err="1"/>
                        <a:t>Bedran</a:t>
                      </a:r>
                      <a:r>
                        <a:rPr lang="tr-TR" dirty="0"/>
                        <a:t> ŞENER</a:t>
                      </a:r>
                    </a:p>
                  </a:txBody>
                  <a:tcPr/>
                </a:tc>
                <a:tc>
                  <a:txBody>
                    <a:bodyPr/>
                    <a:lstStyle/>
                    <a:p>
                      <a:pPr lvl="0"/>
                      <a:r>
                        <a:rPr lang="tr-TR" sz="1800" dirty="0"/>
                        <a:t>Hizmetli (Depo Sorumlusu)</a:t>
                      </a:r>
                    </a:p>
                  </a:txBody>
                  <a:tcPr/>
                </a:tc>
                <a:extLst>
                  <a:ext uri="{0D108BD9-81ED-4DB2-BD59-A6C34878D82A}">
                    <a16:rowId xmlns:a16="http://schemas.microsoft.com/office/drawing/2014/main" val="2806899528"/>
                  </a:ext>
                </a:extLst>
              </a:tr>
              <a:tr h="367620">
                <a:tc>
                  <a:txBody>
                    <a:bodyPr/>
                    <a:lstStyle/>
                    <a:p>
                      <a:r>
                        <a:rPr lang="tr-TR" dirty="0"/>
                        <a:t>Yusuf AKYÜREK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dirty="0"/>
                        <a:t>Hizmetli (Temizlik Görevlisi)</a:t>
                      </a:r>
                    </a:p>
                  </a:txBody>
                  <a:tcPr/>
                </a:tc>
                <a:extLst>
                  <a:ext uri="{0D108BD9-81ED-4DB2-BD59-A6C34878D82A}">
                    <a16:rowId xmlns:a16="http://schemas.microsoft.com/office/drawing/2014/main" val="3026042184"/>
                  </a:ext>
                </a:extLst>
              </a:tr>
            </a:tbl>
          </a:graphicData>
        </a:graphic>
      </p:graphicFrame>
    </p:spTree>
    <p:extLst>
      <p:ext uri="{BB962C8B-B14F-4D97-AF65-F5344CB8AC3E}">
        <p14:creationId xmlns:p14="http://schemas.microsoft.com/office/powerpoint/2010/main" val="2902903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6E77-EEA9-8099-D368-A0024A7063CF}"/>
              </a:ext>
            </a:extLst>
          </p:cNvPr>
          <p:cNvSpPr>
            <a:spLocks noGrp="1"/>
          </p:cNvSpPr>
          <p:nvPr>
            <p:ph type="title"/>
          </p:nvPr>
        </p:nvSpPr>
        <p:spPr/>
        <p:txBody>
          <a:bodyPr/>
          <a:lstStyle/>
          <a:p>
            <a:r>
              <a:rPr lang="tr-TR" dirty="0"/>
              <a:t>LABORATUVARLARIMIZ</a:t>
            </a:r>
          </a:p>
        </p:txBody>
      </p:sp>
      <p:graphicFrame>
        <p:nvGraphicFramePr>
          <p:cNvPr id="4" name="Content Placeholder 3">
            <a:extLst>
              <a:ext uri="{FF2B5EF4-FFF2-40B4-BE49-F238E27FC236}">
                <a16:creationId xmlns:a16="http://schemas.microsoft.com/office/drawing/2014/main" id="{EB68DAFF-05D4-83F0-BC2D-AF57B941CEEC}"/>
              </a:ext>
            </a:extLst>
          </p:cNvPr>
          <p:cNvGraphicFramePr>
            <a:graphicFrameLocks noGrp="1"/>
          </p:cNvGraphicFramePr>
          <p:nvPr>
            <p:ph idx="1"/>
            <p:extLst>
              <p:ext uri="{D42A27DB-BD31-4B8C-83A1-F6EECF244321}">
                <p14:modId xmlns:p14="http://schemas.microsoft.com/office/powerpoint/2010/main" val="265045945"/>
              </p:ext>
            </p:extLst>
          </p:nvPr>
        </p:nvGraphicFramePr>
        <p:xfrm>
          <a:off x="838200" y="1389063"/>
          <a:ext cx="10515600" cy="40262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1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B899DC4-6C6D-4F62-8361-C81B63696B9F}"/>
                                            </p:graphicEl>
                                          </p:spTgt>
                                        </p:tgtEl>
                                        <p:attrNameLst>
                                          <p:attrName>style.visibility</p:attrName>
                                        </p:attrNameLst>
                                      </p:cBhvr>
                                      <p:to>
                                        <p:strVal val="visible"/>
                                      </p:to>
                                    </p:set>
                                    <p:animEffect transition="in" filter="fade">
                                      <p:cBhvr>
                                        <p:cTn id="7" dur="500"/>
                                        <p:tgtEl>
                                          <p:spTgt spid="4">
                                            <p:graphicEl>
                                              <a:dgm id="{5B899DC4-6C6D-4F62-8361-C81B63696B9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66A867A-7466-4AB6-8519-972390FF5887}"/>
                                            </p:graphicEl>
                                          </p:spTgt>
                                        </p:tgtEl>
                                        <p:attrNameLst>
                                          <p:attrName>style.visibility</p:attrName>
                                        </p:attrNameLst>
                                      </p:cBhvr>
                                      <p:to>
                                        <p:strVal val="visible"/>
                                      </p:to>
                                    </p:set>
                                    <p:animEffect transition="in" filter="fade">
                                      <p:cBhvr>
                                        <p:cTn id="12" dur="500"/>
                                        <p:tgtEl>
                                          <p:spTgt spid="4">
                                            <p:graphicEl>
                                              <a:dgm id="{766A867A-7466-4AB6-8519-972390FF588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8770953-0D09-4C4C-A4C8-FE540DCAC999}"/>
                                            </p:graphicEl>
                                          </p:spTgt>
                                        </p:tgtEl>
                                        <p:attrNameLst>
                                          <p:attrName>style.visibility</p:attrName>
                                        </p:attrNameLst>
                                      </p:cBhvr>
                                      <p:to>
                                        <p:strVal val="visible"/>
                                      </p:to>
                                    </p:set>
                                    <p:animEffect transition="in" filter="fade">
                                      <p:cBhvr>
                                        <p:cTn id="17" dur="500"/>
                                        <p:tgtEl>
                                          <p:spTgt spid="4">
                                            <p:graphicEl>
                                              <a:dgm id="{88770953-0D09-4C4C-A4C8-FE540DCAC99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11B6E6A6-6A89-411E-A453-83E718BCC102}"/>
                                            </p:graphicEl>
                                          </p:spTgt>
                                        </p:tgtEl>
                                        <p:attrNameLst>
                                          <p:attrName>style.visibility</p:attrName>
                                        </p:attrNameLst>
                                      </p:cBhvr>
                                      <p:to>
                                        <p:strVal val="visible"/>
                                      </p:to>
                                    </p:set>
                                    <p:animEffect transition="in" filter="fade">
                                      <p:cBhvr>
                                        <p:cTn id="22" dur="500"/>
                                        <p:tgtEl>
                                          <p:spTgt spid="4">
                                            <p:graphicEl>
                                              <a:dgm id="{11B6E6A6-6A89-411E-A453-83E718BCC10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4519F85-75C7-49B5-A429-12DD57DE3D95}"/>
                                            </p:graphicEl>
                                          </p:spTgt>
                                        </p:tgtEl>
                                        <p:attrNameLst>
                                          <p:attrName>style.visibility</p:attrName>
                                        </p:attrNameLst>
                                      </p:cBhvr>
                                      <p:to>
                                        <p:strVal val="visible"/>
                                      </p:to>
                                    </p:set>
                                    <p:animEffect transition="in" filter="fade">
                                      <p:cBhvr>
                                        <p:cTn id="27" dur="500"/>
                                        <p:tgtEl>
                                          <p:spTgt spid="4">
                                            <p:graphicEl>
                                              <a:dgm id="{C4519F85-75C7-49B5-A429-12DD57DE3D9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4CB1BAE9-B347-4733-92BE-C6DB89EC21BF}"/>
                                            </p:graphicEl>
                                          </p:spTgt>
                                        </p:tgtEl>
                                        <p:attrNameLst>
                                          <p:attrName>style.visibility</p:attrName>
                                        </p:attrNameLst>
                                      </p:cBhvr>
                                      <p:to>
                                        <p:strVal val="visible"/>
                                      </p:to>
                                    </p:set>
                                    <p:animEffect transition="in" filter="fade">
                                      <p:cBhvr>
                                        <p:cTn id="32" dur="500"/>
                                        <p:tgtEl>
                                          <p:spTgt spid="4">
                                            <p:graphicEl>
                                              <a:dgm id="{4CB1BAE9-B347-4733-92BE-C6DB89EC21B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graphicEl>
                                              <a:dgm id="{8C6F02E1-FCC5-4B13-BD03-E8EEBBCEFE1F}"/>
                                            </p:graphicEl>
                                          </p:spTgt>
                                        </p:tgtEl>
                                        <p:attrNameLst>
                                          <p:attrName>style.visibility</p:attrName>
                                        </p:attrNameLst>
                                      </p:cBhvr>
                                      <p:to>
                                        <p:strVal val="visible"/>
                                      </p:to>
                                    </p:set>
                                    <p:animEffect transition="in" filter="fade">
                                      <p:cBhvr>
                                        <p:cTn id="37" dur="500"/>
                                        <p:tgtEl>
                                          <p:spTgt spid="4">
                                            <p:graphicEl>
                                              <a:dgm id="{8C6F02E1-FCC5-4B13-BD03-E8EEBBCEFE1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graphicEl>
                                              <a:dgm id="{529FABCA-7F5C-422A-92EE-FCD5B325A133}"/>
                                            </p:graphicEl>
                                          </p:spTgt>
                                        </p:tgtEl>
                                        <p:attrNameLst>
                                          <p:attrName>style.visibility</p:attrName>
                                        </p:attrNameLst>
                                      </p:cBhvr>
                                      <p:to>
                                        <p:strVal val="visible"/>
                                      </p:to>
                                    </p:set>
                                    <p:animEffect transition="in" filter="fade">
                                      <p:cBhvr>
                                        <p:cTn id="42" dur="500"/>
                                        <p:tgtEl>
                                          <p:spTgt spid="4">
                                            <p:graphicEl>
                                              <a:dgm id="{529FABCA-7F5C-422A-92EE-FCD5B325A13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92016" y="180487"/>
            <a:ext cx="9158654" cy="1325563"/>
          </a:xfrm>
        </p:spPr>
        <p:txBody>
          <a:bodyPr>
            <a:normAutofit/>
          </a:bodyPr>
          <a:lstStyle/>
          <a:p>
            <a:pPr algn="ctr"/>
            <a:r>
              <a:rPr lang="tr-TR" sz="2800" b="1" dirty="0"/>
              <a:t>Gıda Analiz Laboratuvarlarımız</a:t>
            </a:r>
          </a:p>
        </p:txBody>
      </p:sp>
      <p:pic>
        <p:nvPicPr>
          <p:cNvPr id="5" name="İçerik Yer Tutucusu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09051" y="1506051"/>
            <a:ext cx="7253633" cy="3287176"/>
          </a:xfrm>
          <a:prstGeom prst="rect">
            <a:avLst/>
          </a:prstGeom>
          <a:noFill/>
        </p:spPr>
      </p:pic>
      <p:pic>
        <p:nvPicPr>
          <p:cNvPr id="6" name="Picture 12" descr="C:\Users\Ebru Akkemik\Desktop\DİKA\DİKA FOTO\2017-11-06-PHOTO-00005399.jpg">
            <a:extLst>
              <a:ext uri="{FF2B5EF4-FFF2-40B4-BE49-F238E27FC236}">
                <a16:creationId xmlns:a16="http://schemas.microsoft.com/office/drawing/2014/main" id="{CAE022D0-8264-CD4D-AA7E-4DA1005CFC15}"/>
              </a:ext>
            </a:extLst>
          </p:cNvPr>
          <p:cNvPicPr/>
          <p:nvPr/>
        </p:nvPicPr>
        <p:blipFill rotWithShape="1">
          <a:blip r:embed="rId3" cstate="print">
            <a:extLst>
              <a:ext uri="{28A0092B-C50C-407E-A947-70E740481C1C}">
                <a14:useLocalDpi xmlns:a14="http://schemas.microsoft.com/office/drawing/2010/main" val="0"/>
              </a:ext>
            </a:extLst>
          </a:blip>
          <a:srcRect l="20809" r="13128" b="-1"/>
          <a:stretch/>
        </p:blipFill>
        <p:spPr bwMode="auto">
          <a:xfrm>
            <a:off x="7782324" y="1506050"/>
            <a:ext cx="4163870" cy="3287177"/>
          </a:xfrm>
          <a:prstGeom prst="rect">
            <a:avLst/>
          </a:prstGeom>
          <a:noFill/>
        </p:spPr>
      </p:pic>
      <p:sp>
        <p:nvSpPr>
          <p:cNvPr id="7" name="Dikdörtgen 6"/>
          <p:cNvSpPr/>
          <p:nvPr/>
        </p:nvSpPr>
        <p:spPr>
          <a:xfrm>
            <a:off x="8568295" y="1646667"/>
            <a:ext cx="2364750" cy="369332"/>
          </a:xfrm>
          <a:prstGeom prst="rect">
            <a:avLst/>
          </a:prstGeom>
          <a:solidFill>
            <a:schemeClr val="bg1"/>
          </a:solidFill>
        </p:spPr>
        <p:txBody>
          <a:bodyPr wrap="none">
            <a:spAutoFit/>
          </a:bodyPr>
          <a:lstStyle/>
          <a:p>
            <a:r>
              <a:rPr lang="tr-TR" dirty="0">
                <a:latin typeface="Times New Roman" panose="02020603050405020304" pitchFamily="18" charset="0"/>
                <a:ea typeface="Times New Roman" panose="02020603050405020304" pitchFamily="18" charset="0"/>
              </a:rPr>
              <a:t>Bal analiz laboratuvarı</a:t>
            </a:r>
            <a:endParaRPr lang="tr-TR" dirty="0"/>
          </a:p>
        </p:txBody>
      </p:sp>
      <p:sp>
        <p:nvSpPr>
          <p:cNvPr id="8" name="Dikdörtgen 7"/>
          <p:cNvSpPr/>
          <p:nvPr/>
        </p:nvSpPr>
        <p:spPr>
          <a:xfrm>
            <a:off x="1483300" y="1625892"/>
            <a:ext cx="4705134" cy="410882"/>
          </a:xfrm>
          <a:prstGeom prst="rect">
            <a:avLst/>
          </a:prstGeom>
          <a:solidFill>
            <a:schemeClr val="bg1"/>
          </a:solidFill>
        </p:spPr>
        <p:txBody>
          <a:bodyPr wrap="none">
            <a:spAutoFit/>
          </a:bodyPr>
          <a:lstStyle/>
          <a:p>
            <a:pPr>
              <a:lnSpc>
                <a:spcPct val="115000"/>
              </a:lnSpc>
              <a:spcAft>
                <a:spcPts val="0"/>
              </a:spcAft>
            </a:pPr>
            <a:r>
              <a:rPr lang="tr-TR" dirty="0">
                <a:latin typeface="Times New Roman" panose="02020603050405020304" pitchFamily="18" charset="0"/>
                <a:ea typeface="Times New Roman" panose="02020603050405020304" pitchFamily="18" charset="0"/>
                <a:cs typeface="Times New Roman" panose="02020603050405020304" pitchFamily="18" charset="0"/>
              </a:rPr>
              <a:t>Numune hazırlama ve gıda analiz laboratuvarları</a:t>
            </a:r>
            <a:endParaRPr lang="tr-TR"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8895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E89D85-2E98-F8BB-D519-831230DE3862}"/>
              </a:ext>
            </a:extLst>
          </p:cNvPr>
          <p:cNvSpPr>
            <a:spLocks noGrp="1"/>
          </p:cNvSpPr>
          <p:nvPr>
            <p:ph type="title"/>
          </p:nvPr>
        </p:nvSpPr>
        <p:spPr>
          <a:xfrm>
            <a:off x="1463040" y="365125"/>
            <a:ext cx="9890760" cy="1013323"/>
          </a:xfrm>
        </p:spPr>
        <p:txBody>
          <a:bodyPr>
            <a:normAutofit/>
          </a:bodyPr>
          <a:lstStyle/>
          <a:p>
            <a:r>
              <a:rPr lang="tr-TR" sz="2800" b="1" dirty="0"/>
              <a:t>Gıda Analizleri </a:t>
            </a:r>
          </a:p>
        </p:txBody>
      </p:sp>
      <p:sp>
        <p:nvSpPr>
          <p:cNvPr id="3" name="İçerik Yer Tutucusu 2">
            <a:extLst>
              <a:ext uri="{FF2B5EF4-FFF2-40B4-BE49-F238E27FC236}">
                <a16:creationId xmlns:a16="http://schemas.microsoft.com/office/drawing/2014/main" id="{26855459-2D3C-950D-6000-91B04651531F}"/>
              </a:ext>
            </a:extLst>
          </p:cNvPr>
          <p:cNvSpPr>
            <a:spLocks noGrp="1"/>
          </p:cNvSpPr>
          <p:nvPr>
            <p:ph idx="1"/>
          </p:nvPr>
        </p:nvSpPr>
        <p:spPr/>
        <p:txBody>
          <a:bodyPr/>
          <a:lstStyle/>
          <a:p>
            <a:endParaRPr lang="tr-TR"/>
          </a:p>
        </p:txBody>
      </p:sp>
      <p:graphicFrame>
        <p:nvGraphicFramePr>
          <p:cNvPr id="4" name="Tablo 3">
            <a:extLst>
              <a:ext uri="{FF2B5EF4-FFF2-40B4-BE49-F238E27FC236}">
                <a16:creationId xmlns:a16="http://schemas.microsoft.com/office/drawing/2014/main" id="{EB9DB8CD-0C33-9FF7-0844-F4FAC308D26C}"/>
              </a:ext>
            </a:extLst>
          </p:cNvPr>
          <p:cNvGraphicFramePr>
            <a:graphicFrameLocks noGrp="1"/>
          </p:cNvGraphicFramePr>
          <p:nvPr>
            <p:extLst>
              <p:ext uri="{D42A27DB-BD31-4B8C-83A1-F6EECF244321}">
                <p14:modId xmlns:p14="http://schemas.microsoft.com/office/powerpoint/2010/main" val="1172930491"/>
              </p:ext>
            </p:extLst>
          </p:nvPr>
        </p:nvGraphicFramePr>
        <p:xfrm>
          <a:off x="1127492" y="1266688"/>
          <a:ext cx="8881305" cy="4561538"/>
        </p:xfrm>
        <a:graphic>
          <a:graphicData uri="http://schemas.openxmlformats.org/drawingml/2006/table">
            <a:tbl>
              <a:tblPr firstRow="1" bandRow="1">
                <a:tableStyleId>{F5AB1C69-6EDB-4FF4-983F-18BD219EF322}</a:tableStyleId>
              </a:tblPr>
              <a:tblGrid>
                <a:gridCol w="1176353">
                  <a:extLst>
                    <a:ext uri="{9D8B030D-6E8A-4147-A177-3AD203B41FA5}">
                      <a16:colId xmlns:a16="http://schemas.microsoft.com/office/drawing/2014/main" val="3322109369"/>
                    </a:ext>
                  </a:extLst>
                </a:gridCol>
                <a:gridCol w="7704952">
                  <a:extLst>
                    <a:ext uri="{9D8B030D-6E8A-4147-A177-3AD203B41FA5}">
                      <a16:colId xmlns:a16="http://schemas.microsoft.com/office/drawing/2014/main" val="1122426288"/>
                    </a:ext>
                  </a:extLst>
                </a:gridCol>
              </a:tblGrid>
              <a:tr h="264211">
                <a:tc>
                  <a:txBody>
                    <a:bodyPr/>
                    <a:lstStyle/>
                    <a:p>
                      <a:pPr algn="l">
                        <a:lnSpc>
                          <a:spcPct val="115000"/>
                        </a:lnSpc>
                        <a:spcAft>
                          <a:spcPts val="0"/>
                        </a:spcAft>
                      </a:pPr>
                      <a:r>
                        <a:rPr lang="tr-TR" sz="1600" dirty="0">
                          <a:effectLst/>
                        </a:rPr>
                        <a:t>Sıra No</a:t>
                      </a:r>
                      <a:endParaRPr lang="tr-TR"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Yapılan Analizler</a:t>
                      </a:r>
                      <a:endParaRPr lang="tr-TR"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3853257085"/>
                  </a:ext>
                </a:extLst>
              </a:tr>
              <a:tr h="303327">
                <a:tc>
                  <a:txBody>
                    <a:bodyPr/>
                    <a:lstStyle/>
                    <a:p>
                      <a:pPr algn="l">
                        <a:lnSpc>
                          <a:spcPct val="115000"/>
                        </a:lnSpc>
                        <a:spcAft>
                          <a:spcPts val="0"/>
                        </a:spcAft>
                      </a:pPr>
                      <a:r>
                        <a:rPr lang="tr-TR" sz="1600">
                          <a:effectLst/>
                        </a:rPr>
                        <a:t>1</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err="1">
                          <a:effectLst/>
                        </a:rPr>
                        <a:t>Dumas</a:t>
                      </a:r>
                      <a:r>
                        <a:rPr lang="tr-TR" sz="1600" dirty="0">
                          <a:effectLst/>
                        </a:rPr>
                        <a:t> Yöntemi İle Azot Miktarı Tayini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2586480837"/>
                  </a:ext>
                </a:extLst>
              </a:tr>
              <a:tr h="264211">
                <a:tc>
                  <a:txBody>
                    <a:bodyPr/>
                    <a:lstStyle/>
                    <a:p>
                      <a:pPr algn="l">
                        <a:lnSpc>
                          <a:spcPct val="115000"/>
                        </a:lnSpc>
                        <a:spcAft>
                          <a:spcPts val="0"/>
                        </a:spcAft>
                      </a:pPr>
                      <a:r>
                        <a:rPr lang="tr-TR" sz="1600">
                          <a:effectLst/>
                        </a:rPr>
                        <a:t>2</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Yağ Asidi Bileşenleri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2039776087"/>
                  </a:ext>
                </a:extLst>
              </a:tr>
              <a:tr h="264211">
                <a:tc>
                  <a:txBody>
                    <a:bodyPr/>
                    <a:lstStyle/>
                    <a:p>
                      <a:pPr algn="l">
                        <a:lnSpc>
                          <a:spcPct val="115000"/>
                        </a:lnSpc>
                        <a:spcAft>
                          <a:spcPts val="0"/>
                        </a:spcAft>
                      </a:pPr>
                      <a:r>
                        <a:rPr lang="tr-TR" sz="1600">
                          <a:effectLst/>
                        </a:rPr>
                        <a:t>3</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Uçucu Yağ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160519867"/>
                  </a:ext>
                </a:extLst>
              </a:tr>
              <a:tr h="264211">
                <a:tc>
                  <a:txBody>
                    <a:bodyPr/>
                    <a:lstStyle/>
                    <a:p>
                      <a:pPr algn="l">
                        <a:lnSpc>
                          <a:spcPct val="115000"/>
                        </a:lnSpc>
                        <a:spcAft>
                          <a:spcPts val="0"/>
                        </a:spcAft>
                      </a:pPr>
                      <a:r>
                        <a:rPr lang="tr-TR" sz="1600">
                          <a:effectLst/>
                        </a:rPr>
                        <a:t>4</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Sabit Yağ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1642410360"/>
                  </a:ext>
                </a:extLst>
              </a:tr>
              <a:tr h="264211">
                <a:tc>
                  <a:txBody>
                    <a:bodyPr/>
                    <a:lstStyle/>
                    <a:p>
                      <a:pPr algn="l">
                        <a:lnSpc>
                          <a:spcPct val="115000"/>
                        </a:lnSpc>
                        <a:spcAft>
                          <a:spcPts val="0"/>
                        </a:spcAft>
                      </a:pPr>
                      <a:r>
                        <a:rPr lang="tr-TR" sz="1600">
                          <a:effectLst/>
                        </a:rPr>
                        <a:t>5</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Gıdalarda C13/C12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3873735137"/>
                  </a:ext>
                </a:extLst>
              </a:tr>
              <a:tr h="264211">
                <a:tc>
                  <a:txBody>
                    <a:bodyPr/>
                    <a:lstStyle/>
                    <a:p>
                      <a:pPr algn="l">
                        <a:lnSpc>
                          <a:spcPct val="115000"/>
                        </a:lnSpc>
                        <a:spcAft>
                          <a:spcPts val="0"/>
                        </a:spcAft>
                      </a:pPr>
                      <a:r>
                        <a:rPr lang="tr-TR" sz="1600">
                          <a:effectLst/>
                        </a:rPr>
                        <a:t>6</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İçme Suyunda </a:t>
                      </a:r>
                      <a:r>
                        <a:rPr lang="tr-TR" sz="1600" dirty="0" err="1">
                          <a:effectLst/>
                        </a:rPr>
                        <a:t>Ph</a:t>
                      </a:r>
                      <a:r>
                        <a:rPr lang="tr-TR" sz="1600" dirty="0">
                          <a:effectLst/>
                        </a:rPr>
                        <a:t>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585557650"/>
                  </a:ext>
                </a:extLst>
              </a:tr>
              <a:tr h="264211">
                <a:tc>
                  <a:txBody>
                    <a:bodyPr/>
                    <a:lstStyle/>
                    <a:p>
                      <a:pPr algn="l">
                        <a:lnSpc>
                          <a:spcPct val="115000"/>
                        </a:lnSpc>
                        <a:spcAft>
                          <a:spcPts val="0"/>
                        </a:spcAft>
                      </a:pPr>
                      <a:r>
                        <a:rPr lang="tr-TR" sz="1600">
                          <a:effectLst/>
                        </a:rPr>
                        <a:t>7</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İçme Suyunda İletkenlik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4273730047"/>
                  </a:ext>
                </a:extLst>
              </a:tr>
              <a:tr h="264211">
                <a:tc>
                  <a:txBody>
                    <a:bodyPr/>
                    <a:lstStyle/>
                    <a:p>
                      <a:pPr algn="l">
                        <a:lnSpc>
                          <a:spcPct val="115000"/>
                        </a:lnSpc>
                        <a:spcAft>
                          <a:spcPts val="0"/>
                        </a:spcAft>
                      </a:pPr>
                      <a:r>
                        <a:rPr lang="tr-TR" sz="1600">
                          <a:effectLst/>
                        </a:rPr>
                        <a:t>8</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İçme Suyunda Karbonat-bikarbonat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69253778"/>
                  </a:ext>
                </a:extLst>
              </a:tr>
              <a:tr h="264211">
                <a:tc>
                  <a:txBody>
                    <a:bodyPr/>
                    <a:lstStyle/>
                    <a:p>
                      <a:pPr algn="l">
                        <a:lnSpc>
                          <a:spcPct val="115000"/>
                        </a:lnSpc>
                        <a:spcAft>
                          <a:spcPts val="0"/>
                        </a:spcAft>
                      </a:pPr>
                      <a:r>
                        <a:rPr lang="tr-TR" sz="1600">
                          <a:effectLst/>
                        </a:rPr>
                        <a:t>9</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İçme Suyunda Anyon Analizi (F- , Cl- , NO2 - , </a:t>
                      </a:r>
                      <a:r>
                        <a:rPr lang="tr-TR" sz="1600" dirty="0" err="1">
                          <a:effectLst/>
                        </a:rPr>
                        <a:t>Br</a:t>
                      </a:r>
                      <a:r>
                        <a:rPr lang="tr-TR" sz="1600" dirty="0">
                          <a:effectLst/>
                        </a:rPr>
                        <a:t>- , NO3 - , PO4 -2 , SO4 -2 )</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2405254969"/>
                  </a:ext>
                </a:extLst>
              </a:tr>
              <a:tr h="264211">
                <a:tc>
                  <a:txBody>
                    <a:bodyPr/>
                    <a:lstStyle/>
                    <a:p>
                      <a:pPr algn="l">
                        <a:lnSpc>
                          <a:spcPct val="115000"/>
                        </a:lnSpc>
                        <a:spcAft>
                          <a:spcPts val="0"/>
                        </a:spcAft>
                      </a:pPr>
                      <a:r>
                        <a:rPr lang="tr-TR" sz="1600">
                          <a:effectLst/>
                        </a:rPr>
                        <a:t>10</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İçme Suyunda </a:t>
                      </a:r>
                      <a:r>
                        <a:rPr lang="tr-TR" sz="1600" dirty="0" err="1">
                          <a:effectLst/>
                        </a:rPr>
                        <a:t>Bromat</a:t>
                      </a:r>
                      <a:r>
                        <a:rPr lang="tr-TR" sz="1600" dirty="0">
                          <a:effectLst/>
                        </a:rPr>
                        <a:t>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4277307135"/>
                  </a:ext>
                </a:extLst>
              </a:tr>
              <a:tr h="792633">
                <a:tc>
                  <a:txBody>
                    <a:bodyPr/>
                    <a:lstStyle/>
                    <a:p>
                      <a:pPr algn="l">
                        <a:lnSpc>
                          <a:spcPct val="115000"/>
                        </a:lnSpc>
                        <a:spcAft>
                          <a:spcPts val="0"/>
                        </a:spcAft>
                      </a:pPr>
                      <a:r>
                        <a:rPr lang="tr-TR" sz="1600" dirty="0">
                          <a:effectLst/>
                        </a:rPr>
                        <a:t>11</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İçme Suyunda Arsenik (As), Bakır (Cu), Demir (Fe), Kadmiyum (</a:t>
                      </a:r>
                      <a:r>
                        <a:rPr lang="tr-TR" sz="1600" dirty="0" err="1">
                          <a:effectLst/>
                        </a:rPr>
                        <a:t>Cd</a:t>
                      </a:r>
                      <a:r>
                        <a:rPr lang="tr-TR" sz="1600" dirty="0">
                          <a:effectLst/>
                        </a:rPr>
                        <a:t>), Çinko (</a:t>
                      </a:r>
                      <a:r>
                        <a:rPr lang="tr-TR" sz="1600" dirty="0" err="1">
                          <a:effectLst/>
                        </a:rPr>
                        <a:t>Zn</a:t>
                      </a:r>
                      <a:r>
                        <a:rPr lang="tr-TR" sz="1600" dirty="0">
                          <a:effectLst/>
                        </a:rPr>
                        <a:t>), Mangan (Mn), Magnezyum (Mg), Nikel (</a:t>
                      </a:r>
                      <a:r>
                        <a:rPr lang="tr-TR" sz="1600" dirty="0" err="1">
                          <a:effectLst/>
                        </a:rPr>
                        <a:t>Ni</a:t>
                      </a:r>
                      <a:r>
                        <a:rPr lang="tr-TR" sz="1600" dirty="0">
                          <a:effectLst/>
                        </a:rPr>
                        <a:t>), Krom (Cr), Kurşun (Pb), Selenyum (Se) Kalsiyum (</a:t>
                      </a:r>
                      <a:r>
                        <a:rPr lang="tr-TR" sz="1600" dirty="0" err="1">
                          <a:effectLst/>
                        </a:rPr>
                        <a:t>Ca</a:t>
                      </a:r>
                      <a:r>
                        <a:rPr lang="tr-TR" sz="1600" dirty="0">
                          <a:effectLst/>
                        </a:rPr>
                        <a:t>), Sodyum (</a:t>
                      </a:r>
                      <a:r>
                        <a:rPr lang="tr-TR" sz="1600" dirty="0" err="1">
                          <a:effectLst/>
                        </a:rPr>
                        <a:t>Na</a:t>
                      </a:r>
                      <a:r>
                        <a:rPr lang="tr-TR" sz="1600" dirty="0">
                          <a:effectLst/>
                        </a:rPr>
                        <a:t>), Potasyum (K), Antimon (Sb), Bor (B)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1233969758"/>
                  </a:ext>
                </a:extLst>
              </a:tr>
              <a:tr h="264211">
                <a:tc>
                  <a:txBody>
                    <a:bodyPr/>
                    <a:lstStyle/>
                    <a:p>
                      <a:pPr algn="l">
                        <a:lnSpc>
                          <a:spcPct val="115000"/>
                        </a:lnSpc>
                        <a:spcAft>
                          <a:spcPts val="0"/>
                        </a:spcAft>
                      </a:pPr>
                      <a:r>
                        <a:rPr lang="tr-TR" sz="1600">
                          <a:effectLst/>
                        </a:rPr>
                        <a:t>12</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İçme Suyunda Alev Fotometresi İle Potasyum, Sodyum, Kalsiyum Ve Lityum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4240261049"/>
                  </a:ext>
                </a:extLst>
              </a:tr>
              <a:tr h="264211">
                <a:tc>
                  <a:txBody>
                    <a:bodyPr/>
                    <a:lstStyle/>
                    <a:p>
                      <a:pPr algn="l">
                        <a:lnSpc>
                          <a:spcPct val="115000"/>
                        </a:lnSpc>
                        <a:spcAft>
                          <a:spcPts val="0"/>
                        </a:spcAft>
                      </a:pPr>
                      <a:r>
                        <a:rPr lang="tr-TR" sz="1600">
                          <a:effectLst/>
                        </a:rPr>
                        <a:t>13</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Toplam Çözünmüş Katı Madde Tayini (TDS)</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1215133138"/>
                  </a:ext>
                </a:extLst>
              </a:tr>
              <a:tr h="264211">
                <a:tc>
                  <a:txBody>
                    <a:bodyPr/>
                    <a:lstStyle/>
                    <a:p>
                      <a:pPr algn="l">
                        <a:lnSpc>
                          <a:spcPct val="115000"/>
                        </a:lnSpc>
                        <a:spcAft>
                          <a:spcPts val="0"/>
                        </a:spcAft>
                      </a:pPr>
                      <a:r>
                        <a:rPr lang="tr-TR" sz="1600">
                          <a:effectLst/>
                        </a:rPr>
                        <a:t>14</a:t>
                      </a:r>
                      <a:endParaRPr lang="tr-TR" sz="1600" b="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İçme Suyunda  Renk Analizi</a:t>
                      </a:r>
                      <a:endParaRPr lang="tr-TR"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4186666106"/>
                  </a:ext>
                </a:extLst>
              </a:tr>
            </a:tbl>
          </a:graphicData>
        </a:graphic>
      </p:graphicFrame>
    </p:spTree>
    <p:extLst>
      <p:ext uri="{BB962C8B-B14F-4D97-AF65-F5344CB8AC3E}">
        <p14:creationId xmlns:p14="http://schemas.microsoft.com/office/powerpoint/2010/main" val="1524676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Gıda Analizleri</a:t>
            </a:r>
          </a:p>
        </p:txBody>
      </p:sp>
      <p:sp>
        <p:nvSpPr>
          <p:cNvPr id="29" name="Rectangle 28">
            <a:extLst>
              <a:ext uri="{FF2B5EF4-FFF2-40B4-BE49-F238E27FC236}">
                <a16:creationId xmlns:a16="http://schemas.microsoft.com/office/drawing/2014/main" id="{8D184856-1872-5212-2D21-1236DD3E050D}"/>
              </a:ext>
            </a:extLst>
          </p:cNvPr>
          <p:cNvSpPr/>
          <p:nvPr/>
        </p:nvSpPr>
        <p:spPr>
          <a:xfrm>
            <a:off x="838201" y="4424517"/>
            <a:ext cx="10237838" cy="294967"/>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Laboratuvarın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838200" y="4719485"/>
            <a:ext cx="10515600" cy="1297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fontAlgn="t">
              <a:lnSpc>
                <a:spcPct val="115000"/>
              </a:lnSpc>
              <a:spcBef>
                <a:spcPts val="0"/>
              </a:spcBef>
            </a:pPr>
            <a:r>
              <a:rPr lang="tr-TR" sz="2000" dirty="0"/>
              <a:t>Gıda analizleri kapsamında, merkezimizde en çok talep edilen analizler; </a:t>
            </a:r>
            <a:r>
              <a:rPr lang="tr-TR" sz="2000" dirty="0">
                <a:solidFill>
                  <a:srgbClr val="C00000"/>
                </a:solidFill>
              </a:rPr>
              <a:t>Dumas Yöntemi İle Azot Miktarı Tayini, Su kalite analizleri, yağ ekstraksiyonu ve </a:t>
            </a:r>
            <a:r>
              <a:rPr lang="fr-FR" sz="2000" dirty="0">
                <a:solidFill>
                  <a:srgbClr val="C00000"/>
                </a:solidFill>
              </a:rPr>
              <a:t>UHPLC’ </a:t>
            </a:r>
            <a:r>
              <a:rPr lang="tr-TR" sz="2000" dirty="0">
                <a:solidFill>
                  <a:srgbClr val="C00000"/>
                </a:solidFill>
              </a:rPr>
              <a:t>d</a:t>
            </a:r>
            <a:r>
              <a:rPr lang="fr-FR" sz="2000" dirty="0">
                <a:solidFill>
                  <a:srgbClr val="C00000"/>
                </a:solidFill>
              </a:rPr>
              <a:t>e </a:t>
            </a:r>
            <a:r>
              <a:rPr lang="fr-FR" sz="2000" dirty="0" err="1">
                <a:solidFill>
                  <a:srgbClr val="C00000"/>
                </a:solidFill>
              </a:rPr>
              <a:t>Kalitatif</a:t>
            </a:r>
            <a:r>
              <a:rPr lang="fr-FR" sz="2000" dirty="0">
                <a:solidFill>
                  <a:srgbClr val="C00000"/>
                </a:solidFill>
              </a:rPr>
              <a:t>, </a:t>
            </a:r>
            <a:r>
              <a:rPr lang="fr-FR" sz="2000" dirty="0" err="1">
                <a:solidFill>
                  <a:srgbClr val="C00000"/>
                </a:solidFill>
              </a:rPr>
              <a:t>Kantitatif</a:t>
            </a:r>
            <a:r>
              <a:rPr lang="fr-FR" sz="2000" dirty="0">
                <a:solidFill>
                  <a:srgbClr val="C00000"/>
                </a:solidFill>
              </a:rPr>
              <a:t> </a:t>
            </a:r>
            <a:r>
              <a:rPr lang="fr-FR" sz="2000" dirty="0" err="1">
                <a:solidFill>
                  <a:srgbClr val="C00000"/>
                </a:solidFill>
              </a:rPr>
              <a:t>Analizler</a:t>
            </a:r>
            <a:r>
              <a:rPr lang="tr-TR" sz="2000" dirty="0">
                <a:solidFill>
                  <a:srgbClr val="C00000"/>
                </a:solidFill>
              </a:rPr>
              <a:t>.</a:t>
            </a:r>
            <a:endParaRPr lang="fr-FR" sz="2000" dirty="0">
              <a:solidFill>
                <a:srgbClr val="C00000"/>
              </a:solidFill>
            </a:endParaRPr>
          </a:p>
        </p:txBody>
      </p:sp>
      <p:graphicFrame>
        <p:nvGraphicFramePr>
          <p:cNvPr id="5" name="Tablo 4">
            <a:extLst>
              <a:ext uri="{FF2B5EF4-FFF2-40B4-BE49-F238E27FC236}">
                <a16:creationId xmlns:a16="http://schemas.microsoft.com/office/drawing/2014/main" id="{6B2EB475-1240-26ED-B537-15DE7CE53ED3}"/>
              </a:ext>
            </a:extLst>
          </p:cNvPr>
          <p:cNvGraphicFramePr>
            <a:graphicFrameLocks noGrp="1"/>
          </p:cNvGraphicFramePr>
          <p:nvPr>
            <p:extLst>
              <p:ext uri="{D42A27DB-BD31-4B8C-83A1-F6EECF244321}">
                <p14:modId xmlns:p14="http://schemas.microsoft.com/office/powerpoint/2010/main" val="2891088300"/>
              </p:ext>
            </p:extLst>
          </p:nvPr>
        </p:nvGraphicFramePr>
        <p:xfrm>
          <a:off x="1263855" y="1378448"/>
          <a:ext cx="7940778" cy="2439386"/>
        </p:xfrm>
        <a:graphic>
          <a:graphicData uri="http://schemas.openxmlformats.org/drawingml/2006/table">
            <a:tbl>
              <a:tblPr firstRow="1" bandRow="1">
                <a:tableStyleId>{F5AB1C69-6EDB-4FF4-983F-18BD219EF322}</a:tableStyleId>
              </a:tblPr>
              <a:tblGrid>
                <a:gridCol w="1113602">
                  <a:extLst>
                    <a:ext uri="{9D8B030D-6E8A-4147-A177-3AD203B41FA5}">
                      <a16:colId xmlns:a16="http://schemas.microsoft.com/office/drawing/2014/main" val="3322109369"/>
                    </a:ext>
                  </a:extLst>
                </a:gridCol>
                <a:gridCol w="6827176">
                  <a:extLst>
                    <a:ext uri="{9D8B030D-6E8A-4147-A177-3AD203B41FA5}">
                      <a16:colId xmlns:a16="http://schemas.microsoft.com/office/drawing/2014/main" val="1122426288"/>
                    </a:ext>
                  </a:extLst>
                </a:gridCol>
              </a:tblGrid>
              <a:tr h="250923">
                <a:tc>
                  <a:txBody>
                    <a:bodyPr/>
                    <a:lstStyle/>
                    <a:p>
                      <a:pPr algn="just">
                        <a:lnSpc>
                          <a:spcPct val="115000"/>
                        </a:lnSpc>
                        <a:spcAft>
                          <a:spcPts val="0"/>
                        </a:spcAft>
                      </a:pPr>
                      <a:r>
                        <a:rPr lang="tr-TR" sz="1600" dirty="0">
                          <a:effectLst/>
                        </a:rPr>
                        <a:t>Sıra No</a:t>
                      </a:r>
                      <a:endParaRPr lang="tr-TR"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Yapılan Analizler (devam)</a:t>
                      </a:r>
                      <a:endParaRPr lang="tr-TR"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3853257085"/>
                  </a:ext>
                </a:extLst>
              </a:tr>
              <a:tr h="238347">
                <a:tc>
                  <a:txBody>
                    <a:bodyPr/>
                    <a:lstStyle/>
                    <a:p>
                      <a:pPr algn="l">
                        <a:lnSpc>
                          <a:spcPct val="115000"/>
                        </a:lnSpc>
                        <a:spcAft>
                          <a:spcPts val="0"/>
                        </a:spcAft>
                      </a:pPr>
                      <a:r>
                        <a:rPr lang="tr-TR" sz="1600" dirty="0">
                          <a:effectLst/>
                        </a:rPr>
                        <a:t>15</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Tüm Organik-inorganik Maddelerde Erime Noktası Tayini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3377201287"/>
                  </a:ext>
                </a:extLst>
              </a:tr>
              <a:tr h="238347">
                <a:tc>
                  <a:txBody>
                    <a:bodyPr/>
                    <a:lstStyle/>
                    <a:p>
                      <a:pPr algn="l">
                        <a:lnSpc>
                          <a:spcPct val="115000"/>
                        </a:lnSpc>
                        <a:spcAft>
                          <a:spcPts val="0"/>
                        </a:spcAft>
                      </a:pPr>
                      <a:r>
                        <a:rPr lang="tr-TR" sz="1600" dirty="0">
                          <a:effectLst/>
                        </a:rPr>
                        <a:t>16</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Gıda </a:t>
                      </a:r>
                      <a:r>
                        <a:rPr lang="tr-TR" sz="1600" dirty="0" err="1">
                          <a:effectLst/>
                        </a:rPr>
                        <a:t>pH</a:t>
                      </a:r>
                      <a:r>
                        <a:rPr lang="tr-TR" sz="1600" dirty="0">
                          <a:effectLst/>
                        </a:rPr>
                        <a:t> Analizi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11925478"/>
                  </a:ext>
                </a:extLst>
              </a:tr>
              <a:tr h="238347">
                <a:tc>
                  <a:txBody>
                    <a:bodyPr/>
                    <a:lstStyle/>
                    <a:p>
                      <a:pPr algn="l">
                        <a:lnSpc>
                          <a:spcPct val="115000"/>
                        </a:lnSpc>
                        <a:spcAft>
                          <a:spcPts val="0"/>
                        </a:spcAft>
                      </a:pPr>
                      <a:r>
                        <a:rPr lang="tr-TR" sz="1600" dirty="0">
                          <a:effectLst/>
                        </a:rPr>
                        <a:t>17</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Gıda İletkenlik Analizi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3635714869"/>
                  </a:ext>
                </a:extLst>
              </a:tr>
              <a:tr h="204216">
                <a:tc>
                  <a:txBody>
                    <a:bodyPr/>
                    <a:lstStyle/>
                    <a:p>
                      <a:pPr algn="l">
                        <a:lnSpc>
                          <a:spcPct val="115000"/>
                        </a:lnSpc>
                        <a:spcAft>
                          <a:spcPts val="0"/>
                        </a:spcAft>
                      </a:pPr>
                      <a:r>
                        <a:rPr lang="tr-TR" sz="1600" dirty="0">
                          <a:effectLst/>
                        </a:rPr>
                        <a:t>18</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Nem Tayini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2381641250"/>
                  </a:ext>
                </a:extLst>
              </a:tr>
              <a:tr h="238347">
                <a:tc>
                  <a:txBody>
                    <a:bodyPr/>
                    <a:lstStyle/>
                    <a:p>
                      <a:pPr algn="l">
                        <a:lnSpc>
                          <a:spcPct val="115000"/>
                        </a:lnSpc>
                        <a:spcAft>
                          <a:spcPts val="0"/>
                        </a:spcAft>
                      </a:pPr>
                      <a:r>
                        <a:rPr lang="tr-TR" sz="1600" dirty="0">
                          <a:effectLst/>
                        </a:rPr>
                        <a:t>19</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Yağ </a:t>
                      </a:r>
                      <a:r>
                        <a:rPr lang="tr-TR" sz="1600" dirty="0" err="1">
                          <a:effectLst/>
                        </a:rPr>
                        <a:t>Ekstraksiyonu</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3114784977"/>
                  </a:ext>
                </a:extLst>
              </a:tr>
              <a:tr h="238347">
                <a:tc>
                  <a:txBody>
                    <a:bodyPr/>
                    <a:lstStyle/>
                    <a:p>
                      <a:pPr algn="l">
                        <a:lnSpc>
                          <a:spcPct val="115000"/>
                        </a:lnSpc>
                        <a:spcAft>
                          <a:spcPts val="0"/>
                        </a:spcAft>
                      </a:pPr>
                      <a:r>
                        <a:rPr lang="tr-TR" sz="1600" dirty="0">
                          <a:effectLst/>
                        </a:rPr>
                        <a:t>20</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t>UHPLC’ de</a:t>
                      </a:r>
                      <a:r>
                        <a:rPr lang="tr-TR" sz="1600" baseline="0" dirty="0"/>
                        <a:t> Kalitatif, Kantitatif Analizler</a:t>
                      </a:r>
                    </a:p>
                  </a:txBody>
                  <a:tcPr marL="48934" marR="48934" marT="0" marB="0"/>
                </a:tc>
                <a:extLst>
                  <a:ext uri="{0D108BD9-81ED-4DB2-BD59-A6C34878D82A}">
                    <a16:rowId xmlns:a16="http://schemas.microsoft.com/office/drawing/2014/main" val="983982235"/>
                  </a:ext>
                </a:extLst>
              </a:tr>
              <a:tr h="337028">
                <a:tc>
                  <a:txBody>
                    <a:bodyPr/>
                    <a:lstStyle/>
                    <a:p>
                      <a:pPr algn="l">
                        <a:lnSpc>
                          <a:spcPct val="115000"/>
                        </a:lnSpc>
                        <a:spcAft>
                          <a:spcPts val="0"/>
                        </a:spcAft>
                      </a:pPr>
                      <a:r>
                        <a:rPr lang="tr-TR" sz="1600" dirty="0">
                          <a:effectLst/>
                        </a:rPr>
                        <a:t>21</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tr-TR" sz="1600" dirty="0"/>
                        <a:t>LCMS/MS’ de</a:t>
                      </a:r>
                      <a:r>
                        <a:rPr lang="tr-TR" sz="1600" baseline="0" dirty="0"/>
                        <a:t> Kalitatif, Kantitatif Analizler</a:t>
                      </a:r>
                    </a:p>
                  </a:txBody>
                  <a:tcPr marL="48934" marR="48934" marT="0" marB="0"/>
                </a:tc>
                <a:extLst>
                  <a:ext uri="{0D108BD9-81ED-4DB2-BD59-A6C34878D82A}">
                    <a16:rowId xmlns:a16="http://schemas.microsoft.com/office/drawing/2014/main" val="3403487252"/>
                  </a:ext>
                </a:extLst>
              </a:tr>
              <a:tr h="238347">
                <a:tc>
                  <a:txBody>
                    <a:bodyPr/>
                    <a:lstStyle/>
                    <a:p>
                      <a:pPr algn="l">
                        <a:lnSpc>
                          <a:spcPct val="115000"/>
                        </a:lnSpc>
                        <a:spcAft>
                          <a:spcPts val="0"/>
                        </a:spcAft>
                      </a:pPr>
                      <a:r>
                        <a:rPr lang="tr-TR" sz="1600" dirty="0">
                          <a:effectLst/>
                        </a:rPr>
                        <a:t>22</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tc>
                  <a:txBody>
                    <a:bodyPr/>
                    <a:lstStyle/>
                    <a:p>
                      <a:pPr algn="l">
                        <a:lnSpc>
                          <a:spcPct val="115000"/>
                        </a:lnSpc>
                        <a:spcAft>
                          <a:spcPts val="0"/>
                        </a:spcAft>
                      </a:pPr>
                      <a:r>
                        <a:rPr lang="tr-TR" sz="1600" dirty="0">
                          <a:effectLst/>
                        </a:rPr>
                        <a:t>Uçucu Yağ </a:t>
                      </a:r>
                      <a:r>
                        <a:rPr lang="tr-TR" sz="1600" dirty="0" err="1">
                          <a:effectLst/>
                        </a:rPr>
                        <a:t>Ekstraksiyonu</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34" marR="48934" marT="0" marB="0"/>
                </a:tc>
                <a:extLst>
                  <a:ext uri="{0D108BD9-81ED-4DB2-BD59-A6C34878D82A}">
                    <a16:rowId xmlns:a16="http://schemas.microsoft.com/office/drawing/2014/main" val="3056678787"/>
                  </a:ext>
                </a:extLst>
              </a:tr>
            </a:tbl>
          </a:graphicData>
        </a:graphic>
      </p:graphicFrame>
    </p:spTree>
    <p:extLst>
      <p:ext uri="{BB962C8B-B14F-4D97-AF65-F5344CB8AC3E}">
        <p14:creationId xmlns:p14="http://schemas.microsoft.com/office/powerpoint/2010/main" val="383779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CF45B-8ABD-5335-7665-9D946A4A3A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409EB8-655E-8CD6-4C9F-315E408FD380}"/>
              </a:ext>
            </a:extLst>
          </p:cNvPr>
          <p:cNvSpPr>
            <a:spLocks noGrp="1"/>
          </p:cNvSpPr>
          <p:nvPr>
            <p:ph type="title"/>
          </p:nvPr>
        </p:nvSpPr>
        <p:spPr/>
        <p:txBody>
          <a:bodyPr/>
          <a:lstStyle/>
          <a:p>
            <a:r>
              <a:rPr lang="tr-TR" dirty="0"/>
              <a:t>Bal Analizleri</a:t>
            </a:r>
          </a:p>
        </p:txBody>
      </p:sp>
      <p:sp>
        <p:nvSpPr>
          <p:cNvPr id="29" name="Rectangle 28">
            <a:extLst>
              <a:ext uri="{FF2B5EF4-FFF2-40B4-BE49-F238E27FC236}">
                <a16:creationId xmlns:a16="http://schemas.microsoft.com/office/drawing/2014/main" id="{0472B095-4CD2-4A52-B190-EB80A4800010}"/>
              </a:ext>
            </a:extLst>
          </p:cNvPr>
          <p:cNvSpPr/>
          <p:nvPr/>
        </p:nvSpPr>
        <p:spPr>
          <a:xfrm>
            <a:off x="838201" y="4424517"/>
            <a:ext cx="10237838" cy="294967"/>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Laboratuvarın Öne Çıkan Özellikleri </a:t>
            </a:r>
          </a:p>
        </p:txBody>
      </p:sp>
      <p:sp>
        <p:nvSpPr>
          <p:cNvPr id="30" name="Content Placeholder 2">
            <a:extLst>
              <a:ext uri="{FF2B5EF4-FFF2-40B4-BE49-F238E27FC236}">
                <a16:creationId xmlns:a16="http://schemas.microsoft.com/office/drawing/2014/main" id="{D4BC91F1-97F6-C69A-285E-BB0EA9625258}"/>
              </a:ext>
            </a:extLst>
          </p:cNvPr>
          <p:cNvSpPr txBox="1">
            <a:spLocks/>
          </p:cNvSpPr>
          <p:nvPr/>
        </p:nvSpPr>
        <p:spPr>
          <a:xfrm>
            <a:off x="838200" y="4719485"/>
            <a:ext cx="10515600" cy="1297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fontAlgn="t">
              <a:lnSpc>
                <a:spcPct val="115000"/>
              </a:lnSpc>
              <a:spcBef>
                <a:spcPts val="0"/>
              </a:spcBef>
            </a:pPr>
            <a:endParaRPr lang="fr-FR" sz="2000" dirty="0">
              <a:solidFill>
                <a:srgbClr val="C00000"/>
              </a:solidFill>
            </a:endParaRPr>
          </a:p>
        </p:txBody>
      </p:sp>
      <p:graphicFrame>
        <p:nvGraphicFramePr>
          <p:cNvPr id="7" name="Tablo 6"/>
          <p:cNvGraphicFramePr>
            <a:graphicFrameLocks noGrp="1"/>
          </p:cNvGraphicFramePr>
          <p:nvPr>
            <p:extLst>
              <p:ext uri="{D42A27DB-BD31-4B8C-83A1-F6EECF244321}">
                <p14:modId xmlns:p14="http://schemas.microsoft.com/office/powerpoint/2010/main" val="4098412769"/>
              </p:ext>
            </p:extLst>
          </p:nvPr>
        </p:nvGraphicFramePr>
        <p:xfrm>
          <a:off x="1674342" y="1376409"/>
          <a:ext cx="7091680" cy="2114148"/>
        </p:xfrm>
        <a:graphic>
          <a:graphicData uri="http://schemas.openxmlformats.org/drawingml/2006/table">
            <a:tbl>
              <a:tblPr firstRow="1" bandRow="1">
                <a:tableStyleId>{F5AB1C69-6EDB-4FF4-983F-18BD219EF322}</a:tableStyleId>
              </a:tblPr>
              <a:tblGrid>
                <a:gridCol w="609600">
                  <a:extLst>
                    <a:ext uri="{9D8B030D-6E8A-4147-A177-3AD203B41FA5}">
                      <a16:colId xmlns:a16="http://schemas.microsoft.com/office/drawing/2014/main" val="2774246340"/>
                    </a:ext>
                  </a:extLst>
                </a:gridCol>
                <a:gridCol w="2242088">
                  <a:extLst>
                    <a:ext uri="{9D8B030D-6E8A-4147-A177-3AD203B41FA5}">
                      <a16:colId xmlns:a16="http://schemas.microsoft.com/office/drawing/2014/main" val="518488889"/>
                    </a:ext>
                  </a:extLst>
                </a:gridCol>
                <a:gridCol w="369032">
                  <a:extLst>
                    <a:ext uri="{9D8B030D-6E8A-4147-A177-3AD203B41FA5}">
                      <a16:colId xmlns:a16="http://schemas.microsoft.com/office/drawing/2014/main" val="3447031508"/>
                    </a:ext>
                  </a:extLst>
                </a:gridCol>
                <a:gridCol w="3870960">
                  <a:extLst>
                    <a:ext uri="{9D8B030D-6E8A-4147-A177-3AD203B41FA5}">
                      <a16:colId xmlns:a16="http://schemas.microsoft.com/office/drawing/2014/main" val="19169678"/>
                    </a:ext>
                  </a:extLst>
                </a:gridCol>
              </a:tblGrid>
              <a:tr h="215851">
                <a:tc gridSpan="2">
                  <a:txBody>
                    <a:bodyPr/>
                    <a:lstStyle/>
                    <a:p>
                      <a:pPr algn="ctr">
                        <a:lnSpc>
                          <a:spcPct val="115000"/>
                        </a:lnSpc>
                        <a:spcAft>
                          <a:spcPts val="0"/>
                        </a:spcAft>
                      </a:pPr>
                      <a:r>
                        <a:rPr lang="tr-TR" sz="1600" dirty="0">
                          <a:effectLst/>
                        </a:rPr>
                        <a:t>Bal Analizleri</a:t>
                      </a:r>
                      <a:endParaRPr lang="tr-TR" sz="1600" dirty="0">
                        <a:solidFill>
                          <a:schemeClr val="tx1"/>
                        </a:solidFill>
                        <a:effectLst/>
                        <a:latin typeface="Arial" panose="020B0604020202020204" pitchFamily="34" charset="0"/>
                        <a:ea typeface="Calibri" panose="020F0502020204030204" pitchFamily="34" charset="0"/>
                      </a:endParaRPr>
                    </a:p>
                  </a:txBody>
                  <a:tcPr marL="44816" marR="44816" marT="7469" marB="0"/>
                </a:tc>
                <a:tc hMerge="1">
                  <a:txBody>
                    <a:bodyPr/>
                    <a:lstStyle/>
                    <a:p>
                      <a:endParaRPr lang="tr-TR"/>
                    </a:p>
                  </a:txBody>
                  <a:tcPr/>
                </a:tc>
                <a:tc>
                  <a:txBody>
                    <a:bodyPr/>
                    <a:lstStyle/>
                    <a:p>
                      <a:pPr algn="ctr">
                        <a:lnSpc>
                          <a:spcPct val="115000"/>
                        </a:lnSpc>
                        <a:spcAft>
                          <a:spcPts val="0"/>
                        </a:spcAft>
                      </a:pPr>
                      <a:endParaRPr lang="tr-TR" sz="160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gn="ctr">
                        <a:lnSpc>
                          <a:spcPct val="115000"/>
                        </a:lnSpc>
                        <a:spcAft>
                          <a:spcPts val="0"/>
                        </a:spcAft>
                      </a:pPr>
                      <a:endParaRPr lang="tr-TR" sz="160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4125853115"/>
                  </a:ext>
                </a:extLst>
              </a:tr>
              <a:tr h="163420">
                <a:tc>
                  <a:txBody>
                    <a:bodyPr/>
                    <a:lstStyle/>
                    <a:p>
                      <a:pPr>
                        <a:lnSpc>
                          <a:spcPct val="115000"/>
                        </a:lnSpc>
                        <a:spcAft>
                          <a:spcPts val="0"/>
                        </a:spcAft>
                      </a:pPr>
                      <a:r>
                        <a:rPr lang="tr-TR" sz="1200" dirty="0">
                          <a:effectLst/>
                        </a:rPr>
                        <a:t>Sıra No</a:t>
                      </a:r>
                      <a:endParaRPr lang="tr-TR" sz="120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Analiz</a:t>
                      </a:r>
                      <a:endParaRPr lang="tr-TR" sz="120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8</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Nem (</a:t>
                      </a:r>
                      <a:r>
                        <a:rPr lang="tr-TR" sz="1200" dirty="0" err="1">
                          <a:effectLst/>
                        </a:rPr>
                        <a:t>Abbe</a:t>
                      </a:r>
                      <a:r>
                        <a:rPr lang="tr-TR" sz="1200" dirty="0">
                          <a:effectLst/>
                        </a:rPr>
                        <a:t> </a:t>
                      </a:r>
                      <a:r>
                        <a:rPr lang="tr-TR" sz="1200" dirty="0" err="1">
                          <a:effectLst/>
                        </a:rPr>
                        <a:t>Refraktometresi</a:t>
                      </a:r>
                      <a:r>
                        <a:rPr lang="tr-TR" sz="1200" dirty="0">
                          <a:effectLst/>
                        </a:rPr>
                        <a:t>)</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1809168699"/>
                  </a:ext>
                </a:extLst>
              </a:tr>
              <a:tr h="163420">
                <a:tc>
                  <a:txBody>
                    <a:bodyPr/>
                    <a:lstStyle/>
                    <a:p>
                      <a:pPr>
                        <a:lnSpc>
                          <a:spcPct val="115000"/>
                        </a:lnSpc>
                        <a:spcAft>
                          <a:spcPts val="0"/>
                        </a:spcAft>
                      </a:pPr>
                      <a:r>
                        <a:rPr lang="tr-TR" sz="1200" dirty="0">
                          <a:effectLst/>
                        </a:rPr>
                        <a:t>1</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C4 Şeker-C13/C12 Oranı Analizi</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9</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Serbest Asitlik (</a:t>
                      </a:r>
                      <a:r>
                        <a:rPr lang="tr-TR" sz="1200" dirty="0" err="1">
                          <a:effectLst/>
                        </a:rPr>
                        <a:t>Titrasyon</a:t>
                      </a:r>
                      <a:r>
                        <a:rPr lang="tr-TR" sz="1200" dirty="0">
                          <a:effectLst/>
                        </a:rPr>
                        <a:t>)</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256040266"/>
                  </a:ext>
                </a:extLst>
              </a:tr>
              <a:tr h="163420">
                <a:tc>
                  <a:txBody>
                    <a:bodyPr/>
                    <a:lstStyle/>
                    <a:p>
                      <a:pPr>
                        <a:lnSpc>
                          <a:spcPct val="115000"/>
                        </a:lnSpc>
                        <a:spcAft>
                          <a:spcPts val="0"/>
                        </a:spcAft>
                      </a:pPr>
                      <a:r>
                        <a:rPr lang="tr-TR" sz="1200" dirty="0">
                          <a:effectLst/>
                        </a:rPr>
                        <a:t>2</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Şeker Bileşenleri  (UHPLC)</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10</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en-US" sz="1200" dirty="0" err="1">
                          <a:effectLst/>
                        </a:rPr>
                        <a:t>Kül</a:t>
                      </a:r>
                      <a:r>
                        <a:rPr lang="en-US" sz="1200" dirty="0">
                          <a:effectLst/>
                        </a:rPr>
                        <a:t> </a:t>
                      </a:r>
                      <a:r>
                        <a:rPr lang="en-US" sz="1200" dirty="0" err="1">
                          <a:effectLst/>
                        </a:rPr>
                        <a:t>Tayini</a:t>
                      </a:r>
                      <a:r>
                        <a:rPr lang="en-US" sz="1200" dirty="0">
                          <a:effectLst/>
                        </a:rPr>
                        <a:t> (</a:t>
                      </a:r>
                      <a:r>
                        <a:rPr lang="en-US" sz="1200" dirty="0" err="1">
                          <a:effectLst/>
                        </a:rPr>
                        <a:t>Gravimetrik</a:t>
                      </a:r>
                      <a:r>
                        <a:rPr lang="en-US" sz="1200" dirty="0">
                          <a:effectLst/>
                        </a:rPr>
                        <a:t>)</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3603651831"/>
                  </a:ext>
                </a:extLst>
              </a:tr>
              <a:tr h="163420">
                <a:tc>
                  <a:txBody>
                    <a:bodyPr/>
                    <a:lstStyle/>
                    <a:p>
                      <a:pPr>
                        <a:lnSpc>
                          <a:spcPct val="115000"/>
                        </a:lnSpc>
                        <a:spcAft>
                          <a:spcPts val="0"/>
                        </a:spcAft>
                      </a:pPr>
                      <a:r>
                        <a:rPr lang="tr-TR" sz="1200" dirty="0">
                          <a:effectLst/>
                        </a:rPr>
                        <a:t>3</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HMF (UHPLC)</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11</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Suda Çözünmeyen Madde Tayini</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419309246"/>
                  </a:ext>
                </a:extLst>
              </a:tr>
              <a:tr h="163420">
                <a:tc>
                  <a:txBody>
                    <a:bodyPr/>
                    <a:lstStyle/>
                    <a:p>
                      <a:pPr>
                        <a:lnSpc>
                          <a:spcPct val="115000"/>
                        </a:lnSpc>
                        <a:spcAft>
                          <a:spcPts val="0"/>
                        </a:spcAft>
                      </a:pPr>
                      <a:r>
                        <a:rPr lang="tr-TR" sz="1200" dirty="0">
                          <a:effectLst/>
                        </a:rPr>
                        <a:t>4</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İletkenlik (İletkenlik Cihazı)</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12</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Alınabilir Mikro elementler (As, Cu, Fe, </a:t>
                      </a:r>
                      <a:r>
                        <a:rPr lang="tr-TR" sz="1200" dirty="0" err="1">
                          <a:effectLst/>
                        </a:rPr>
                        <a:t>Cd</a:t>
                      </a:r>
                      <a:r>
                        <a:rPr lang="tr-TR" sz="1200" dirty="0">
                          <a:effectLst/>
                        </a:rPr>
                        <a:t>, </a:t>
                      </a:r>
                      <a:r>
                        <a:rPr lang="tr-TR" sz="1200" dirty="0" err="1">
                          <a:effectLst/>
                        </a:rPr>
                        <a:t>Sn</a:t>
                      </a:r>
                      <a:r>
                        <a:rPr lang="tr-TR" sz="1200" dirty="0">
                          <a:effectLst/>
                        </a:rPr>
                        <a:t>, </a:t>
                      </a:r>
                      <a:r>
                        <a:rPr lang="tr-TR" sz="1200" dirty="0" err="1">
                          <a:effectLst/>
                        </a:rPr>
                        <a:t>Zn</a:t>
                      </a:r>
                      <a:r>
                        <a:rPr lang="tr-TR" sz="1200" dirty="0">
                          <a:effectLst/>
                        </a:rPr>
                        <a:t>, Mn, Mg, </a:t>
                      </a:r>
                      <a:r>
                        <a:rPr lang="tr-TR" sz="1200" dirty="0" err="1">
                          <a:effectLst/>
                        </a:rPr>
                        <a:t>Ni</a:t>
                      </a:r>
                      <a:r>
                        <a:rPr lang="tr-TR" sz="1200" dirty="0">
                          <a:effectLst/>
                        </a:rPr>
                        <a:t>, </a:t>
                      </a:r>
                      <a:r>
                        <a:rPr lang="tr-TR" sz="1200" dirty="0" err="1">
                          <a:effectLst/>
                        </a:rPr>
                        <a:t>Co</a:t>
                      </a:r>
                      <a:r>
                        <a:rPr lang="tr-TR" sz="1200" dirty="0">
                          <a:effectLst/>
                        </a:rPr>
                        <a:t>, Cr, </a:t>
                      </a:r>
                      <a:r>
                        <a:rPr lang="tr-TR" sz="1200" dirty="0" err="1">
                          <a:effectLst/>
                        </a:rPr>
                        <a:t>Ag</a:t>
                      </a:r>
                      <a:r>
                        <a:rPr lang="tr-TR" sz="1200" dirty="0">
                          <a:effectLst/>
                        </a:rPr>
                        <a:t>, Pb, </a:t>
                      </a:r>
                      <a:r>
                        <a:rPr lang="tr-TR" sz="1200" dirty="0" err="1">
                          <a:effectLst/>
                        </a:rPr>
                        <a:t>Bi</a:t>
                      </a:r>
                      <a:r>
                        <a:rPr lang="tr-TR" sz="1200" dirty="0">
                          <a:effectLst/>
                        </a:rPr>
                        <a:t>, </a:t>
                      </a:r>
                      <a:r>
                        <a:rPr lang="tr-TR" sz="1200" dirty="0" err="1">
                          <a:effectLst/>
                        </a:rPr>
                        <a:t>Ca</a:t>
                      </a:r>
                      <a:r>
                        <a:rPr lang="tr-TR" sz="1200" dirty="0">
                          <a:effectLst/>
                        </a:rPr>
                        <a:t>, </a:t>
                      </a:r>
                      <a:r>
                        <a:rPr lang="tr-TR" sz="1200" dirty="0" err="1">
                          <a:effectLst/>
                        </a:rPr>
                        <a:t>Na</a:t>
                      </a:r>
                      <a:r>
                        <a:rPr lang="tr-TR" sz="1200" dirty="0">
                          <a:effectLst/>
                        </a:rPr>
                        <a:t>, K, </a:t>
                      </a:r>
                      <a:r>
                        <a:rPr lang="tr-TR" sz="1200" dirty="0" err="1">
                          <a:effectLst/>
                        </a:rPr>
                        <a:t>Mo</a:t>
                      </a:r>
                      <a:r>
                        <a:rPr lang="tr-TR" sz="1200" dirty="0">
                          <a:effectLst/>
                        </a:rPr>
                        <a:t>, Sb, B) (ICP-MS)</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285706110"/>
                  </a:ext>
                </a:extLst>
              </a:tr>
              <a:tr h="163420">
                <a:tc>
                  <a:txBody>
                    <a:bodyPr/>
                    <a:lstStyle/>
                    <a:p>
                      <a:pPr>
                        <a:lnSpc>
                          <a:spcPct val="115000"/>
                        </a:lnSpc>
                        <a:spcAft>
                          <a:spcPts val="0"/>
                        </a:spcAft>
                      </a:pPr>
                      <a:r>
                        <a:rPr lang="tr-TR" sz="1200" dirty="0">
                          <a:effectLst/>
                        </a:rPr>
                        <a:t>5</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err="1">
                          <a:effectLst/>
                        </a:rPr>
                        <a:t>pH</a:t>
                      </a:r>
                      <a:r>
                        <a:rPr lang="en-US" sz="1200" dirty="0">
                          <a:effectLst/>
                        </a:rPr>
                        <a:t> (</a:t>
                      </a:r>
                      <a:r>
                        <a:rPr lang="tr-TR" sz="1200" dirty="0" err="1">
                          <a:effectLst/>
                        </a:rPr>
                        <a:t>pH</a:t>
                      </a:r>
                      <a:r>
                        <a:rPr lang="en-US" sz="1200" dirty="0">
                          <a:effectLst/>
                        </a:rPr>
                        <a:t> </a:t>
                      </a:r>
                      <a:r>
                        <a:rPr lang="en-US" sz="1200" dirty="0" err="1">
                          <a:effectLst/>
                        </a:rPr>
                        <a:t>Metre</a:t>
                      </a:r>
                      <a:r>
                        <a:rPr lang="en-US" sz="1200" dirty="0">
                          <a:effectLst/>
                        </a:rPr>
                        <a:t>)</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13</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Mikrodalga İle Çözündürme</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845681765"/>
                  </a:ext>
                </a:extLst>
              </a:tr>
              <a:tr h="163420">
                <a:tc>
                  <a:txBody>
                    <a:bodyPr/>
                    <a:lstStyle/>
                    <a:p>
                      <a:pPr>
                        <a:lnSpc>
                          <a:spcPct val="115000"/>
                        </a:lnSpc>
                        <a:spcAft>
                          <a:spcPts val="0"/>
                        </a:spcAft>
                      </a:pPr>
                      <a:r>
                        <a:rPr lang="tr-TR" sz="1200" dirty="0">
                          <a:effectLst/>
                        </a:rPr>
                        <a:t>6</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err="1">
                          <a:effectLst/>
                        </a:rPr>
                        <a:t>Diastaz</a:t>
                      </a:r>
                      <a:r>
                        <a:rPr lang="tr-TR" sz="1200" dirty="0">
                          <a:effectLst/>
                        </a:rPr>
                        <a:t> (UV-VIS </a:t>
                      </a:r>
                      <a:r>
                        <a:rPr lang="tr-TR" sz="1200" dirty="0" err="1">
                          <a:effectLst/>
                        </a:rPr>
                        <a:t>Spektrofotometre</a:t>
                      </a:r>
                      <a:r>
                        <a:rPr lang="tr-TR" sz="1200" dirty="0">
                          <a:effectLst/>
                        </a:rPr>
                        <a:t>)</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14</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Petek Balda Numune Hazırlama</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2203661110"/>
                  </a:ext>
                </a:extLst>
              </a:tr>
              <a:tr h="163420">
                <a:tc>
                  <a:txBody>
                    <a:bodyPr/>
                    <a:lstStyle/>
                    <a:p>
                      <a:pPr>
                        <a:lnSpc>
                          <a:spcPct val="115000"/>
                        </a:lnSpc>
                        <a:spcAft>
                          <a:spcPts val="0"/>
                        </a:spcAft>
                      </a:pPr>
                      <a:r>
                        <a:rPr lang="tr-TR" sz="1200" dirty="0">
                          <a:effectLst/>
                        </a:rPr>
                        <a:t>7</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err="1">
                          <a:effectLst/>
                        </a:rPr>
                        <a:t>Prolin</a:t>
                      </a:r>
                      <a:r>
                        <a:rPr lang="tr-TR" sz="1200" dirty="0">
                          <a:effectLst/>
                        </a:rPr>
                        <a:t> (UV-VIS </a:t>
                      </a:r>
                      <a:r>
                        <a:rPr lang="tr-TR" sz="1200" dirty="0" err="1">
                          <a:effectLst/>
                        </a:rPr>
                        <a:t>Spektrofotometre</a:t>
                      </a:r>
                      <a:r>
                        <a:rPr lang="tr-TR" sz="1200" dirty="0">
                          <a:effectLst/>
                        </a:rPr>
                        <a:t>)</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15</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tc>
                  <a:txBody>
                    <a:bodyPr/>
                    <a:lstStyle/>
                    <a:p>
                      <a:pPr>
                        <a:lnSpc>
                          <a:spcPct val="115000"/>
                        </a:lnSpc>
                        <a:spcAft>
                          <a:spcPts val="0"/>
                        </a:spcAft>
                      </a:pPr>
                      <a:r>
                        <a:rPr lang="tr-TR" sz="1200" dirty="0">
                          <a:effectLst/>
                        </a:rPr>
                        <a:t>Naftalin Tayini (</a:t>
                      </a:r>
                      <a:r>
                        <a:rPr lang="tr-TR" sz="1200" dirty="0" err="1">
                          <a:effectLst/>
                        </a:rPr>
                        <a:t>Headspace</a:t>
                      </a:r>
                      <a:r>
                        <a:rPr lang="tr-TR" sz="1200" dirty="0">
                          <a:effectLst/>
                        </a:rPr>
                        <a:t>-GC-MS)</a:t>
                      </a:r>
                      <a:endParaRPr lang="tr-TR" sz="1200" b="0" dirty="0">
                        <a:solidFill>
                          <a:schemeClr val="tx1"/>
                        </a:solidFill>
                        <a:effectLst/>
                        <a:latin typeface="Arial" panose="020B0604020202020204" pitchFamily="34" charset="0"/>
                        <a:ea typeface="Calibri" panose="020F0502020204030204" pitchFamily="34" charset="0"/>
                      </a:endParaRPr>
                    </a:p>
                  </a:txBody>
                  <a:tcPr marL="44816" marR="44816" marT="7469" marB="0"/>
                </a:tc>
                <a:extLst>
                  <a:ext uri="{0D108BD9-81ED-4DB2-BD59-A6C34878D82A}">
                    <a16:rowId xmlns:a16="http://schemas.microsoft.com/office/drawing/2014/main" val="3126443476"/>
                  </a:ext>
                </a:extLst>
              </a:tr>
            </a:tbl>
          </a:graphicData>
        </a:graphic>
      </p:graphicFrame>
      <p:sp>
        <p:nvSpPr>
          <p:cNvPr id="4" name="Metin kutusu 3">
            <a:extLst>
              <a:ext uri="{FF2B5EF4-FFF2-40B4-BE49-F238E27FC236}">
                <a16:creationId xmlns:a16="http://schemas.microsoft.com/office/drawing/2014/main" id="{8E410470-EBF9-2572-6770-91160D6663A4}"/>
              </a:ext>
            </a:extLst>
          </p:cNvPr>
          <p:cNvSpPr txBox="1"/>
          <p:nvPr/>
        </p:nvSpPr>
        <p:spPr>
          <a:xfrm>
            <a:off x="838198" y="4719484"/>
            <a:ext cx="9951721" cy="729430"/>
          </a:xfrm>
          <a:prstGeom prst="rect">
            <a:avLst/>
          </a:prstGeom>
          <a:noFill/>
        </p:spPr>
        <p:txBody>
          <a:bodyPr wrap="square">
            <a:spAutoFit/>
          </a:bodyPr>
          <a:lstStyle/>
          <a:p>
            <a:pPr marL="0" fontAlgn="t">
              <a:lnSpc>
                <a:spcPct val="115000"/>
              </a:lnSpc>
              <a:spcBef>
                <a:spcPts val="0"/>
              </a:spcBef>
            </a:pPr>
            <a:r>
              <a:rPr lang="tr-TR" sz="1800" dirty="0"/>
              <a:t>Bal analizleri kapsamında, merkezimizde en çok talep edilen analizler; </a:t>
            </a:r>
            <a:r>
              <a:rPr lang="tr-TR" sz="1800" dirty="0">
                <a:solidFill>
                  <a:srgbClr val="C00000"/>
                </a:solidFill>
              </a:rPr>
              <a:t>C4 Şeker-C13/C12 Oran Analizi, Şeker Bileşenleri ve </a:t>
            </a:r>
            <a:r>
              <a:rPr lang="tr-TR" sz="1800" dirty="0" err="1">
                <a:solidFill>
                  <a:srgbClr val="C00000"/>
                </a:solidFill>
              </a:rPr>
              <a:t>Prolin</a:t>
            </a:r>
            <a:r>
              <a:rPr lang="tr-TR" sz="1800" dirty="0">
                <a:solidFill>
                  <a:srgbClr val="C00000"/>
                </a:solidFill>
              </a:rPr>
              <a:t> analizidir.</a:t>
            </a:r>
            <a:endParaRPr lang="tr-TR" sz="2000" dirty="0">
              <a:solidFill>
                <a:srgbClr val="C00000"/>
              </a:solidFill>
            </a:endParaRPr>
          </a:p>
        </p:txBody>
      </p:sp>
    </p:spTree>
    <p:extLst>
      <p:ext uri="{BB962C8B-B14F-4D97-AF65-F5344CB8AC3E}">
        <p14:creationId xmlns:p14="http://schemas.microsoft.com/office/powerpoint/2010/main" val="1980750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nodePh="1">
                                  <p:stCondLst>
                                    <p:cond delay="0"/>
                                  </p:stCondLst>
                                  <p:endCondLst>
                                    <p:cond evt="begin" delay="0">
                                      <p:tn val="9"/>
                                    </p:cond>
                                  </p:end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32A0D-3A6A-0B45-E0E8-11B6592E8640}"/>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819BE0F8-C263-8CEE-5006-0A7E7D6A506F}"/>
              </a:ext>
            </a:extLst>
          </p:cNvPr>
          <p:cNvSpPr>
            <a:spLocks noGrp="1"/>
          </p:cNvSpPr>
          <p:nvPr>
            <p:ph type="title"/>
          </p:nvPr>
        </p:nvSpPr>
        <p:spPr>
          <a:xfrm>
            <a:off x="592016" y="180487"/>
            <a:ext cx="9158654" cy="1325563"/>
          </a:xfrm>
        </p:spPr>
        <p:txBody>
          <a:bodyPr>
            <a:normAutofit/>
          </a:bodyPr>
          <a:lstStyle/>
          <a:p>
            <a:pPr algn="ctr"/>
            <a:r>
              <a:rPr lang="tr-TR" sz="2800" b="1" dirty="0"/>
              <a:t>Toprak Analiz Laboratuvarımız</a:t>
            </a:r>
          </a:p>
        </p:txBody>
      </p:sp>
      <p:pic>
        <p:nvPicPr>
          <p:cNvPr id="9" name="Resim 8">
            <a:extLst>
              <a:ext uri="{FF2B5EF4-FFF2-40B4-BE49-F238E27FC236}">
                <a16:creationId xmlns:a16="http://schemas.microsoft.com/office/drawing/2014/main" id="{FEF50739-282F-1313-8D12-C6F708220871}"/>
              </a:ext>
            </a:extLst>
          </p:cNvPr>
          <p:cNvPicPr>
            <a:picLocks noChangeAspect="1"/>
          </p:cNvPicPr>
          <p:nvPr/>
        </p:nvPicPr>
        <p:blipFill>
          <a:blip r:embed="rId2"/>
          <a:stretch>
            <a:fillRect/>
          </a:stretch>
        </p:blipFill>
        <p:spPr>
          <a:xfrm>
            <a:off x="1750423" y="1223567"/>
            <a:ext cx="8378888" cy="4717314"/>
          </a:xfrm>
          <a:prstGeom prst="rect">
            <a:avLst/>
          </a:prstGeom>
        </p:spPr>
      </p:pic>
    </p:spTree>
    <p:extLst>
      <p:ext uri="{BB962C8B-B14F-4D97-AF65-F5344CB8AC3E}">
        <p14:creationId xmlns:p14="http://schemas.microsoft.com/office/powerpoint/2010/main" val="2496336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7A2E5-4930-D868-69E6-A1603AE15888}"/>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59965E05-59F4-D5F6-F12D-108F49BDA645}"/>
              </a:ext>
            </a:extLst>
          </p:cNvPr>
          <p:cNvSpPr>
            <a:spLocks noGrp="1"/>
          </p:cNvSpPr>
          <p:nvPr>
            <p:ph type="title"/>
          </p:nvPr>
        </p:nvSpPr>
        <p:spPr>
          <a:xfrm>
            <a:off x="592016" y="180487"/>
            <a:ext cx="9158654" cy="1325563"/>
          </a:xfrm>
        </p:spPr>
        <p:txBody>
          <a:bodyPr>
            <a:normAutofit/>
          </a:bodyPr>
          <a:lstStyle/>
          <a:p>
            <a:pPr algn="ctr"/>
            <a:r>
              <a:rPr lang="tr-TR" sz="2800" b="1" dirty="0"/>
              <a:t>Toprak Analiz Laboratuvarımız</a:t>
            </a:r>
          </a:p>
        </p:txBody>
      </p:sp>
      <p:sp>
        <p:nvSpPr>
          <p:cNvPr id="4" name="Metin kutusu 3">
            <a:extLst>
              <a:ext uri="{FF2B5EF4-FFF2-40B4-BE49-F238E27FC236}">
                <a16:creationId xmlns:a16="http://schemas.microsoft.com/office/drawing/2014/main" id="{B7EEFEED-0949-898B-B903-71B2AEEEA3A7}"/>
              </a:ext>
            </a:extLst>
          </p:cNvPr>
          <p:cNvSpPr txBox="1"/>
          <p:nvPr/>
        </p:nvSpPr>
        <p:spPr>
          <a:xfrm>
            <a:off x="1397726" y="1950070"/>
            <a:ext cx="7743008" cy="2542363"/>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tr-TR" sz="1800" dirty="0"/>
              <a:t>Toprak Analiz Laboratuvarı, 28 Nisan - 5 Mayıs 2016 tarihleri arasında gerçekleştirilen kalibrasyon ve validasyon testlerini başarıyla tamamlamıştır. Bu süreç sonucunda, </a:t>
            </a:r>
            <a:r>
              <a:rPr lang="tr-TR" sz="1800" b="1" dirty="0">
                <a:solidFill>
                  <a:srgbClr val="C00000"/>
                </a:solidFill>
              </a:rPr>
              <a:t>26 Mayıs 2016 </a:t>
            </a:r>
            <a:r>
              <a:rPr lang="tr-TR" sz="1800" dirty="0"/>
              <a:t>tarihinde Gıda, Tarım ve Hayvancılık Bakanlığı Tarım Reformu Genel Müdürlüğü tarafından verilen </a:t>
            </a:r>
            <a:r>
              <a:rPr lang="tr-TR" sz="1800" b="1" dirty="0">
                <a:solidFill>
                  <a:srgbClr val="C00000"/>
                </a:solidFill>
              </a:rPr>
              <a:t>Tarımsal Amaçlı Toprak, Bitki ve Sulama Suyu Analiz Laboratuvarları Yetki Belgesini </a:t>
            </a:r>
            <a:r>
              <a:rPr lang="tr-TR" sz="1800" dirty="0"/>
              <a:t>almaya hak kazanmıştır.</a:t>
            </a:r>
          </a:p>
        </p:txBody>
      </p:sp>
    </p:spTree>
    <p:extLst>
      <p:ext uri="{BB962C8B-B14F-4D97-AF65-F5344CB8AC3E}">
        <p14:creationId xmlns:p14="http://schemas.microsoft.com/office/powerpoint/2010/main" val="27212498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F9A86BD-3856-3779-AC21-62B7C26E443C}"/>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A033630E-D51D-AAB3-71DD-DA12E14A082F}"/>
              </a:ext>
            </a:extLst>
          </p:cNvPr>
          <p:cNvSpPr>
            <a:spLocks noGrp="1"/>
          </p:cNvSpPr>
          <p:nvPr>
            <p:ph idx="1"/>
          </p:nvPr>
        </p:nvSpPr>
        <p:spPr/>
        <p:txBody>
          <a:bodyPr/>
          <a:lstStyle/>
          <a:p>
            <a:endParaRPr lang="tr-TR"/>
          </a:p>
        </p:txBody>
      </p:sp>
      <p:pic>
        <p:nvPicPr>
          <p:cNvPr id="4" name="Resim 3">
            <a:extLst>
              <a:ext uri="{FF2B5EF4-FFF2-40B4-BE49-F238E27FC236}">
                <a16:creationId xmlns:a16="http://schemas.microsoft.com/office/drawing/2014/main" id="{613D774C-E3E9-EA81-8031-D3D183CA7419}"/>
              </a:ext>
            </a:extLst>
          </p:cNvPr>
          <p:cNvPicPr>
            <a:picLocks noChangeAspect="1"/>
          </p:cNvPicPr>
          <p:nvPr/>
        </p:nvPicPr>
        <p:blipFill rotWithShape="1">
          <a:blip r:embed="rId2"/>
          <a:srcRect l="1926" t="3227" r="2200" b="3871"/>
          <a:stretch/>
        </p:blipFill>
        <p:spPr>
          <a:xfrm>
            <a:off x="471948" y="56687"/>
            <a:ext cx="10973415" cy="6801313"/>
          </a:xfrm>
          <a:prstGeom prst="rect">
            <a:avLst/>
          </a:prstGeom>
        </p:spPr>
      </p:pic>
    </p:spTree>
    <p:extLst>
      <p:ext uri="{BB962C8B-B14F-4D97-AF65-F5344CB8AC3E}">
        <p14:creationId xmlns:p14="http://schemas.microsoft.com/office/powerpoint/2010/main" val="767607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D5772-103F-CCC2-593D-70D9A59A7261}"/>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F815C848-1B84-3B8C-1BB2-C338C2B76F03}"/>
              </a:ext>
            </a:extLst>
          </p:cNvPr>
          <p:cNvSpPr>
            <a:spLocks noGrp="1"/>
          </p:cNvSpPr>
          <p:nvPr>
            <p:ph type="title"/>
          </p:nvPr>
        </p:nvSpPr>
        <p:spPr>
          <a:xfrm>
            <a:off x="592016" y="180487"/>
            <a:ext cx="9158654" cy="1325563"/>
          </a:xfrm>
        </p:spPr>
        <p:txBody>
          <a:bodyPr>
            <a:normAutofit/>
          </a:bodyPr>
          <a:lstStyle/>
          <a:p>
            <a:pPr algn="ctr"/>
            <a:r>
              <a:rPr lang="tr-TR" sz="2800" b="1" dirty="0"/>
              <a:t>Toprak Analiz Laboratuvarımız</a:t>
            </a:r>
          </a:p>
        </p:txBody>
      </p:sp>
      <p:sp>
        <p:nvSpPr>
          <p:cNvPr id="3" name="Dikdörtgen 2">
            <a:extLst>
              <a:ext uri="{FF2B5EF4-FFF2-40B4-BE49-F238E27FC236}">
                <a16:creationId xmlns:a16="http://schemas.microsoft.com/office/drawing/2014/main" id="{B3C0559D-3D38-94E6-2779-31FCC53AAB34}"/>
              </a:ext>
            </a:extLst>
          </p:cNvPr>
          <p:cNvSpPr/>
          <p:nvPr/>
        </p:nvSpPr>
        <p:spPr>
          <a:xfrm>
            <a:off x="526026" y="1390612"/>
            <a:ext cx="3515032" cy="3693319"/>
          </a:xfrm>
          <a:prstGeom prst="rect">
            <a:avLst/>
          </a:prstGeom>
        </p:spPr>
        <p:txBody>
          <a:bodyPr wrap="square">
            <a:spAutoFit/>
          </a:bodyPr>
          <a:lstStyle/>
          <a:p>
            <a:r>
              <a:rPr lang="tr-TR" sz="2600" b="1" dirty="0">
                <a:solidFill>
                  <a:srgbClr val="C00000"/>
                </a:solidFill>
              </a:rPr>
              <a:t>Yetkilendirilen Analizler</a:t>
            </a:r>
          </a:p>
          <a:p>
            <a:r>
              <a:rPr lang="tr-TR" sz="2600" dirty="0">
                <a:solidFill>
                  <a:srgbClr val="C00000"/>
                </a:solidFill>
              </a:rPr>
              <a:t>Kapsam 1</a:t>
            </a:r>
          </a:p>
          <a:p>
            <a:r>
              <a:rPr lang="tr-TR" sz="2600" dirty="0">
                <a:solidFill>
                  <a:srgbClr val="000000"/>
                </a:solidFill>
              </a:rPr>
              <a:t>• </a:t>
            </a:r>
            <a:r>
              <a:rPr lang="tr-TR" sz="2600" dirty="0" err="1">
                <a:solidFill>
                  <a:srgbClr val="000000"/>
                </a:solidFill>
              </a:rPr>
              <a:t>Saturasyon</a:t>
            </a:r>
            <a:endParaRPr lang="tr-TR" sz="2600" dirty="0">
              <a:solidFill>
                <a:srgbClr val="000000"/>
              </a:solidFill>
            </a:endParaRPr>
          </a:p>
          <a:p>
            <a:r>
              <a:rPr lang="tr-TR" sz="2600" dirty="0">
                <a:solidFill>
                  <a:srgbClr val="000000"/>
                </a:solidFill>
              </a:rPr>
              <a:t>• </a:t>
            </a:r>
            <a:r>
              <a:rPr lang="tr-TR" sz="2600" dirty="0" err="1">
                <a:solidFill>
                  <a:srgbClr val="000000"/>
                </a:solidFill>
              </a:rPr>
              <a:t>pH</a:t>
            </a:r>
            <a:endParaRPr lang="tr-TR" sz="2600" dirty="0">
              <a:solidFill>
                <a:srgbClr val="000000"/>
              </a:solidFill>
            </a:endParaRPr>
          </a:p>
          <a:p>
            <a:r>
              <a:rPr lang="tr-TR" sz="2600" dirty="0">
                <a:solidFill>
                  <a:srgbClr val="000000"/>
                </a:solidFill>
              </a:rPr>
              <a:t>• Toplam Tuz</a:t>
            </a:r>
          </a:p>
          <a:p>
            <a:r>
              <a:rPr lang="tr-TR" sz="2600" dirty="0">
                <a:solidFill>
                  <a:srgbClr val="000000"/>
                </a:solidFill>
              </a:rPr>
              <a:t>• Organik Madde</a:t>
            </a:r>
          </a:p>
          <a:p>
            <a:r>
              <a:rPr lang="tr-TR" sz="2600" dirty="0">
                <a:solidFill>
                  <a:srgbClr val="000000"/>
                </a:solidFill>
              </a:rPr>
              <a:t>• Kireç</a:t>
            </a:r>
          </a:p>
          <a:p>
            <a:r>
              <a:rPr lang="tr-TR" sz="2600" dirty="0">
                <a:solidFill>
                  <a:srgbClr val="000000"/>
                </a:solidFill>
              </a:rPr>
              <a:t>• Fosfor</a:t>
            </a:r>
          </a:p>
          <a:p>
            <a:r>
              <a:rPr lang="tr-TR" sz="2600" dirty="0">
                <a:solidFill>
                  <a:srgbClr val="000000"/>
                </a:solidFill>
              </a:rPr>
              <a:t>• Potasyum</a:t>
            </a:r>
            <a:endParaRPr lang="tr-TR" dirty="0"/>
          </a:p>
        </p:txBody>
      </p:sp>
      <p:sp>
        <p:nvSpPr>
          <p:cNvPr id="5" name="Dikdörtgen 4">
            <a:extLst>
              <a:ext uri="{FF2B5EF4-FFF2-40B4-BE49-F238E27FC236}">
                <a16:creationId xmlns:a16="http://schemas.microsoft.com/office/drawing/2014/main" id="{8BA7C129-91FD-621A-B116-3E174819A1D1}"/>
              </a:ext>
            </a:extLst>
          </p:cNvPr>
          <p:cNvSpPr/>
          <p:nvPr/>
        </p:nvSpPr>
        <p:spPr>
          <a:xfrm>
            <a:off x="4434347" y="1390612"/>
            <a:ext cx="7202129" cy="3970318"/>
          </a:xfrm>
          <a:prstGeom prst="rect">
            <a:avLst/>
          </a:prstGeom>
        </p:spPr>
        <p:txBody>
          <a:bodyPr wrap="square">
            <a:spAutoFit/>
          </a:bodyPr>
          <a:lstStyle/>
          <a:p>
            <a:pPr algn="just"/>
            <a:r>
              <a:rPr lang="tr-TR" sz="2800" b="1" dirty="0">
                <a:solidFill>
                  <a:srgbClr val="C00000"/>
                </a:solidFill>
              </a:rPr>
              <a:t>Denetim ve Yetki Süresinin Uzatılması</a:t>
            </a:r>
          </a:p>
          <a:p>
            <a:pPr algn="just"/>
            <a:r>
              <a:rPr lang="tr-TR" sz="2800" b="1" dirty="0"/>
              <a:t>Toprak Analiz Laboratuvarı</a:t>
            </a:r>
            <a:r>
              <a:rPr lang="tr-TR" sz="2800" dirty="0"/>
              <a:t>, </a:t>
            </a:r>
            <a:r>
              <a:rPr lang="tr-TR" sz="2800" dirty="0">
                <a:solidFill>
                  <a:srgbClr val="C00000"/>
                </a:solidFill>
              </a:rPr>
              <a:t>27 Şubat 2024 </a:t>
            </a:r>
            <a:r>
              <a:rPr lang="tr-TR" sz="2800" dirty="0"/>
              <a:t>tarihinde, </a:t>
            </a:r>
            <a:r>
              <a:rPr lang="tr-TR" sz="2800" b="1" dirty="0"/>
              <a:t>Gıda, Tarım ve Hayvancılık Bakanlığı Tarım Reformu Genel Müdürlüğü</a:t>
            </a:r>
            <a:r>
              <a:rPr lang="tr-TR" sz="2800" dirty="0"/>
              <a:t> tarafından görevlendirilen heyet tarafından denetlenmiştir. Yapılan denetim sonucunda, </a:t>
            </a:r>
            <a:r>
              <a:rPr lang="tr-TR" sz="2800" b="1" dirty="0"/>
              <a:t>Tarımsal Amaçlı Toprak, Bitki ve Sulama Suyu Analiz Laboratuvarları Yetki Belgesi</a:t>
            </a:r>
            <a:r>
              <a:rPr lang="tr-TR" sz="2800" dirty="0"/>
              <a:t>nin süresi 1 (bir) yıl uzatılmıştır.</a:t>
            </a:r>
            <a:endParaRPr lang="tr-TR" sz="2800" dirty="0">
              <a:effectLst/>
            </a:endParaRPr>
          </a:p>
        </p:txBody>
      </p:sp>
    </p:spTree>
    <p:extLst>
      <p:ext uri="{BB962C8B-B14F-4D97-AF65-F5344CB8AC3E}">
        <p14:creationId xmlns:p14="http://schemas.microsoft.com/office/powerpoint/2010/main" val="1631307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rotWithShape="1">
          <a:blip r:embed="rId2"/>
          <a:srcRect b="10641"/>
          <a:stretch/>
        </p:blipFill>
        <p:spPr>
          <a:xfrm>
            <a:off x="0" y="0"/>
            <a:ext cx="3453581" cy="6858000"/>
          </a:xfrm>
          <a:prstGeom prst="rect">
            <a:avLst/>
          </a:prstGeom>
        </p:spPr>
      </p:pic>
      <p:pic>
        <p:nvPicPr>
          <p:cNvPr id="8" name="Resim 7"/>
          <p:cNvPicPr>
            <a:picLocks noChangeAspect="1"/>
          </p:cNvPicPr>
          <p:nvPr/>
        </p:nvPicPr>
        <p:blipFill rotWithShape="1">
          <a:blip r:embed="rId3"/>
          <a:srcRect l="20741" t="5669" r="9655"/>
          <a:stretch/>
        </p:blipFill>
        <p:spPr>
          <a:xfrm>
            <a:off x="6558115" y="3407369"/>
            <a:ext cx="5633885" cy="3435883"/>
          </a:xfrm>
          <a:prstGeom prst="rect">
            <a:avLst/>
          </a:prstGeom>
        </p:spPr>
      </p:pic>
      <p:pic>
        <p:nvPicPr>
          <p:cNvPr id="10" name="Resim 9"/>
          <p:cNvPicPr>
            <a:picLocks noChangeAspect="1"/>
          </p:cNvPicPr>
          <p:nvPr/>
        </p:nvPicPr>
        <p:blipFill rotWithShape="1">
          <a:blip r:embed="rId4"/>
          <a:srcRect b="807"/>
          <a:stretch/>
        </p:blipFill>
        <p:spPr>
          <a:xfrm>
            <a:off x="3453581" y="0"/>
            <a:ext cx="3104534" cy="6843252"/>
          </a:xfrm>
          <a:prstGeom prst="rect">
            <a:avLst/>
          </a:prstGeom>
        </p:spPr>
      </p:pic>
      <p:pic>
        <p:nvPicPr>
          <p:cNvPr id="12" name="Resim 11"/>
          <p:cNvPicPr>
            <a:picLocks noChangeAspect="1"/>
          </p:cNvPicPr>
          <p:nvPr/>
        </p:nvPicPr>
        <p:blipFill rotWithShape="1">
          <a:blip r:embed="rId5"/>
          <a:srcRect l="33082"/>
          <a:stretch/>
        </p:blipFill>
        <p:spPr>
          <a:xfrm>
            <a:off x="6558115" y="-14748"/>
            <a:ext cx="5633885" cy="3788561"/>
          </a:xfrm>
          <a:prstGeom prst="rect">
            <a:avLst/>
          </a:prstGeom>
        </p:spPr>
      </p:pic>
    </p:spTree>
    <p:extLst>
      <p:ext uri="{BB962C8B-B14F-4D97-AF65-F5344CB8AC3E}">
        <p14:creationId xmlns:p14="http://schemas.microsoft.com/office/powerpoint/2010/main" val="1112800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7F994-39A9-17DE-E8A5-DFD67FBD4C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E6245D-1C46-7388-924E-6C4296EFA133}"/>
              </a:ext>
            </a:extLst>
          </p:cNvPr>
          <p:cNvSpPr>
            <a:spLocks noGrp="1"/>
          </p:cNvSpPr>
          <p:nvPr>
            <p:ph type="title"/>
          </p:nvPr>
        </p:nvSpPr>
        <p:spPr/>
        <p:txBody>
          <a:bodyPr/>
          <a:lstStyle/>
          <a:p>
            <a:r>
              <a:rPr lang="tr-TR" sz="2800" b="1" dirty="0"/>
              <a:t>Toprak Analizleri</a:t>
            </a:r>
            <a:endParaRPr lang="tr-TR" dirty="0"/>
          </a:p>
        </p:txBody>
      </p:sp>
      <p:sp>
        <p:nvSpPr>
          <p:cNvPr id="29" name="Rectangle 28">
            <a:extLst>
              <a:ext uri="{FF2B5EF4-FFF2-40B4-BE49-F238E27FC236}">
                <a16:creationId xmlns:a16="http://schemas.microsoft.com/office/drawing/2014/main" id="{B16A29DE-4DCC-521C-7203-0CA449B17FFC}"/>
              </a:ext>
            </a:extLst>
          </p:cNvPr>
          <p:cNvSpPr/>
          <p:nvPr/>
        </p:nvSpPr>
        <p:spPr>
          <a:xfrm>
            <a:off x="4395568" y="4180314"/>
            <a:ext cx="7217312" cy="318820"/>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Laboratuvarın Öne Çıkan Özellikleri </a:t>
            </a:r>
          </a:p>
        </p:txBody>
      </p:sp>
      <p:sp>
        <p:nvSpPr>
          <p:cNvPr id="30" name="Content Placeholder 2">
            <a:extLst>
              <a:ext uri="{FF2B5EF4-FFF2-40B4-BE49-F238E27FC236}">
                <a16:creationId xmlns:a16="http://schemas.microsoft.com/office/drawing/2014/main" id="{3575028D-B127-D25E-0D5D-2D5DEFDB74D1}"/>
              </a:ext>
            </a:extLst>
          </p:cNvPr>
          <p:cNvSpPr txBox="1">
            <a:spLocks/>
          </p:cNvSpPr>
          <p:nvPr/>
        </p:nvSpPr>
        <p:spPr>
          <a:xfrm>
            <a:off x="838200" y="4719485"/>
            <a:ext cx="10515600" cy="1297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fontAlgn="t">
              <a:lnSpc>
                <a:spcPct val="115000"/>
              </a:lnSpc>
              <a:spcBef>
                <a:spcPts val="0"/>
              </a:spcBef>
            </a:pPr>
            <a:endParaRPr lang="fr-FR" sz="2000" dirty="0">
              <a:solidFill>
                <a:srgbClr val="C00000"/>
              </a:solidFill>
            </a:endParaRPr>
          </a:p>
        </p:txBody>
      </p:sp>
      <p:sp>
        <p:nvSpPr>
          <p:cNvPr id="4" name="Metin kutusu 3">
            <a:extLst>
              <a:ext uri="{FF2B5EF4-FFF2-40B4-BE49-F238E27FC236}">
                <a16:creationId xmlns:a16="http://schemas.microsoft.com/office/drawing/2014/main" id="{F4408D5A-BC22-FCB8-184B-600A507ABD58}"/>
              </a:ext>
            </a:extLst>
          </p:cNvPr>
          <p:cNvSpPr txBox="1"/>
          <p:nvPr/>
        </p:nvSpPr>
        <p:spPr>
          <a:xfrm>
            <a:off x="4395568" y="4719484"/>
            <a:ext cx="6394351" cy="1083374"/>
          </a:xfrm>
          <a:prstGeom prst="rect">
            <a:avLst/>
          </a:prstGeom>
          <a:noFill/>
        </p:spPr>
        <p:txBody>
          <a:bodyPr wrap="square">
            <a:spAutoFit/>
          </a:bodyPr>
          <a:lstStyle/>
          <a:p>
            <a:pPr fontAlgn="t">
              <a:lnSpc>
                <a:spcPct val="115000"/>
              </a:lnSpc>
            </a:pPr>
            <a:r>
              <a:rPr lang="tr-TR" dirty="0"/>
              <a:t>Toprak analizleri kapsamında, merkezimizde en çok talep edilen analizler; </a:t>
            </a:r>
            <a:r>
              <a:rPr lang="tr-TR" dirty="0">
                <a:solidFill>
                  <a:srgbClr val="C00000"/>
                </a:solidFill>
              </a:rPr>
              <a:t>Toprakta verimlilik analizleri</a:t>
            </a:r>
          </a:p>
          <a:p>
            <a:pPr marL="0" fontAlgn="t">
              <a:lnSpc>
                <a:spcPct val="115000"/>
              </a:lnSpc>
              <a:spcBef>
                <a:spcPts val="0"/>
              </a:spcBef>
            </a:pPr>
            <a:endParaRPr lang="tr-TR" sz="2000" dirty="0">
              <a:solidFill>
                <a:srgbClr val="C00000"/>
              </a:solidFill>
            </a:endParaRPr>
          </a:p>
        </p:txBody>
      </p:sp>
      <p:graphicFrame>
        <p:nvGraphicFramePr>
          <p:cNvPr id="3" name="Tablo 2">
            <a:extLst>
              <a:ext uri="{FF2B5EF4-FFF2-40B4-BE49-F238E27FC236}">
                <a16:creationId xmlns:a16="http://schemas.microsoft.com/office/drawing/2014/main" id="{BACCB4F8-DDA9-FFE3-2998-55E93BCDC266}"/>
              </a:ext>
            </a:extLst>
          </p:cNvPr>
          <p:cNvGraphicFramePr>
            <a:graphicFrameLocks noGrp="1"/>
          </p:cNvGraphicFramePr>
          <p:nvPr>
            <p:extLst>
              <p:ext uri="{D42A27DB-BD31-4B8C-83A1-F6EECF244321}">
                <p14:modId xmlns:p14="http://schemas.microsoft.com/office/powerpoint/2010/main" val="2354372055"/>
              </p:ext>
            </p:extLst>
          </p:nvPr>
        </p:nvGraphicFramePr>
        <p:xfrm>
          <a:off x="1097280" y="1168779"/>
          <a:ext cx="3039209" cy="4731525"/>
        </p:xfrm>
        <a:graphic>
          <a:graphicData uri="http://schemas.openxmlformats.org/drawingml/2006/table">
            <a:tbl>
              <a:tblPr firstRow="1" bandRow="1">
                <a:tableStyleId>{F5AB1C69-6EDB-4FF4-983F-18BD219EF322}</a:tableStyleId>
              </a:tblPr>
              <a:tblGrid>
                <a:gridCol w="786633">
                  <a:extLst>
                    <a:ext uri="{9D8B030D-6E8A-4147-A177-3AD203B41FA5}">
                      <a16:colId xmlns:a16="http://schemas.microsoft.com/office/drawing/2014/main" val="781391825"/>
                    </a:ext>
                  </a:extLst>
                </a:gridCol>
                <a:gridCol w="2252576">
                  <a:extLst>
                    <a:ext uri="{9D8B030D-6E8A-4147-A177-3AD203B41FA5}">
                      <a16:colId xmlns:a16="http://schemas.microsoft.com/office/drawing/2014/main" val="138826654"/>
                    </a:ext>
                  </a:extLst>
                </a:gridCol>
              </a:tblGrid>
              <a:tr h="247161">
                <a:tc gridSpan="2">
                  <a:txBody>
                    <a:bodyPr/>
                    <a:lstStyle/>
                    <a:p>
                      <a:pPr algn="ctr">
                        <a:lnSpc>
                          <a:spcPct val="115000"/>
                        </a:lnSpc>
                        <a:spcAft>
                          <a:spcPts val="0"/>
                        </a:spcAft>
                      </a:pPr>
                      <a:r>
                        <a:rPr lang="tr-TR" sz="1600" dirty="0">
                          <a:effectLst/>
                        </a:rPr>
                        <a:t>Toprak Analizleri</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tc hMerge="1">
                  <a:txBody>
                    <a:bodyPr/>
                    <a:lstStyle/>
                    <a:p>
                      <a:endParaRPr lang="tr-TR"/>
                    </a:p>
                  </a:txBody>
                  <a:tcPr/>
                </a:tc>
                <a:extLst>
                  <a:ext uri="{0D108BD9-81ED-4DB2-BD59-A6C34878D82A}">
                    <a16:rowId xmlns:a16="http://schemas.microsoft.com/office/drawing/2014/main" val="3571155034"/>
                  </a:ext>
                </a:extLst>
              </a:tr>
              <a:tr h="247161">
                <a:tc>
                  <a:txBody>
                    <a:bodyPr/>
                    <a:lstStyle/>
                    <a:p>
                      <a:pPr algn="l">
                        <a:lnSpc>
                          <a:spcPct val="115000"/>
                        </a:lnSpc>
                        <a:spcAft>
                          <a:spcPts val="0"/>
                        </a:spcAft>
                      </a:pPr>
                      <a:r>
                        <a:rPr lang="tr-TR" sz="1600" dirty="0">
                          <a:effectLst/>
                        </a:rPr>
                        <a:t>Sıra </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Analiz</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4275499642"/>
                  </a:ext>
                </a:extLst>
              </a:tr>
              <a:tr h="247161">
                <a:tc>
                  <a:txBody>
                    <a:bodyPr/>
                    <a:lstStyle/>
                    <a:p>
                      <a:pPr algn="l">
                        <a:lnSpc>
                          <a:spcPct val="115000"/>
                        </a:lnSpc>
                        <a:spcAft>
                          <a:spcPts val="0"/>
                        </a:spcAft>
                      </a:pPr>
                      <a:r>
                        <a:rPr lang="tr-TR" sz="1600" dirty="0">
                          <a:effectLst/>
                        </a:rPr>
                        <a:t>1</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err="1">
                          <a:effectLst/>
                        </a:rPr>
                        <a:t>pH</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4218011469"/>
                  </a:ext>
                </a:extLst>
              </a:tr>
              <a:tr h="253060">
                <a:tc>
                  <a:txBody>
                    <a:bodyPr/>
                    <a:lstStyle/>
                    <a:p>
                      <a:pPr algn="l">
                        <a:lnSpc>
                          <a:spcPct val="115000"/>
                        </a:lnSpc>
                        <a:spcAft>
                          <a:spcPts val="0"/>
                        </a:spcAft>
                      </a:pPr>
                      <a:r>
                        <a:rPr lang="tr-TR" sz="1600" dirty="0">
                          <a:effectLst/>
                        </a:rPr>
                        <a:t>2</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EC</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2998887748"/>
                  </a:ext>
                </a:extLst>
              </a:tr>
              <a:tr h="247161">
                <a:tc>
                  <a:txBody>
                    <a:bodyPr/>
                    <a:lstStyle/>
                    <a:p>
                      <a:pPr algn="l">
                        <a:lnSpc>
                          <a:spcPct val="115000"/>
                        </a:lnSpc>
                        <a:spcAft>
                          <a:spcPts val="0"/>
                        </a:spcAft>
                      </a:pPr>
                      <a:r>
                        <a:rPr lang="tr-TR" sz="1600">
                          <a:effectLst/>
                        </a:rPr>
                        <a:t>3</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Kireç</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1710677811"/>
                  </a:ext>
                </a:extLst>
              </a:tr>
              <a:tr h="247161">
                <a:tc>
                  <a:txBody>
                    <a:bodyPr/>
                    <a:lstStyle/>
                    <a:p>
                      <a:pPr algn="l">
                        <a:lnSpc>
                          <a:spcPct val="115000"/>
                        </a:lnSpc>
                        <a:spcAft>
                          <a:spcPts val="0"/>
                        </a:spcAft>
                      </a:pPr>
                      <a:r>
                        <a:rPr lang="tr-TR" sz="1600">
                          <a:effectLst/>
                        </a:rPr>
                        <a:t>4</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Bünye</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4255817908"/>
                  </a:ext>
                </a:extLst>
              </a:tr>
              <a:tr h="247161">
                <a:tc>
                  <a:txBody>
                    <a:bodyPr/>
                    <a:lstStyle/>
                    <a:p>
                      <a:pPr algn="l">
                        <a:lnSpc>
                          <a:spcPct val="115000"/>
                        </a:lnSpc>
                        <a:spcAft>
                          <a:spcPts val="0"/>
                        </a:spcAft>
                      </a:pPr>
                      <a:r>
                        <a:rPr lang="tr-TR" sz="1600" dirty="0">
                          <a:effectLst/>
                        </a:rPr>
                        <a:t>5</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Bünye</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3470540846"/>
                  </a:ext>
                </a:extLst>
              </a:tr>
              <a:tr h="247161">
                <a:tc>
                  <a:txBody>
                    <a:bodyPr/>
                    <a:lstStyle/>
                    <a:p>
                      <a:pPr algn="l">
                        <a:lnSpc>
                          <a:spcPct val="115000"/>
                        </a:lnSpc>
                        <a:spcAft>
                          <a:spcPts val="0"/>
                        </a:spcAft>
                      </a:pPr>
                      <a:r>
                        <a:rPr lang="tr-TR" sz="1600">
                          <a:effectLst/>
                        </a:rPr>
                        <a:t>6</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Alınabilir Fosfor</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485242824"/>
                  </a:ext>
                </a:extLst>
              </a:tr>
              <a:tr h="247161">
                <a:tc>
                  <a:txBody>
                    <a:bodyPr/>
                    <a:lstStyle/>
                    <a:p>
                      <a:pPr algn="l">
                        <a:lnSpc>
                          <a:spcPct val="115000"/>
                        </a:lnSpc>
                        <a:spcAft>
                          <a:spcPts val="0"/>
                        </a:spcAft>
                      </a:pPr>
                      <a:r>
                        <a:rPr lang="tr-TR" sz="1600">
                          <a:effectLst/>
                        </a:rPr>
                        <a:t>7</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Alınabilir Potasyum</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1929039758"/>
                  </a:ext>
                </a:extLst>
              </a:tr>
              <a:tr h="247161">
                <a:tc>
                  <a:txBody>
                    <a:bodyPr/>
                    <a:lstStyle/>
                    <a:p>
                      <a:pPr algn="l">
                        <a:lnSpc>
                          <a:spcPct val="115000"/>
                        </a:lnSpc>
                        <a:spcAft>
                          <a:spcPts val="0"/>
                        </a:spcAft>
                      </a:pPr>
                      <a:r>
                        <a:rPr lang="tr-TR" sz="1600">
                          <a:effectLst/>
                        </a:rPr>
                        <a:t>8</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Alınabilir Kalsiyum</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1660185406"/>
                  </a:ext>
                </a:extLst>
              </a:tr>
              <a:tr h="247161">
                <a:tc>
                  <a:txBody>
                    <a:bodyPr/>
                    <a:lstStyle/>
                    <a:p>
                      <a:pPr algn="l">
                        <a:lnSpc>
                          <a:spcPct val="115000"/>
                        </a:lnSpc>
                        <a:spcAft>
                          <a:spcPts val="0"/>
                        </a:spcAft>
                      </a:pPr>
                      <a:r>
                        <a:rPr lang="tr-TR" sz="1600">
                          <a:effectLst/>
                        </a:rPr>
                        <a:t>9</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Alınabilir Magnezyum</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2447159377"/>
                  </a:ext>
                </a:extLst>
              </a:tr>
              <a:tr h="247161">
                <a:tc>
                  <a:txBody>
                    <a:bodyPr/>
                    <a:lstStyle/>
                    <a:p>
                      <a:pPr algn="l">
                        <a:lnSpc>
                          <a:spcPct val="115000"/>
                        </a:lnSpc>
                        <a:spcAft>
                          <a:spcPts val="0"/>
                        </a:spcAft>
                      </a:pPr>
                      <a:r>
                        <a:rPr lang="tr-TR" sz="1600">
                          <a:effectLst/>
                        </a:rPr>
                        <a:t>10</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Çinko</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2651718996"/>
                  </a:ext>
                </a:extLst>
              </a:tr>
              <a:tr h="272102">
                <a:tc>
                  <a:txBody>
                    <a:bodyPr/>
                    <a:lstStyle/>
                    <a:p>
                      <a:pPr algn="l">
                        <a:lnSpc>
                          <a:spcPct val="115000"/>
                        </a:lnSpc>
                        <a:spcAft>
                          <a:spcPts val="0"/>
                        </a:spcAft>
                      </a:pPr>
                      <a:r>
                        <a:rPr lang="tr-TR" sz="1600">
                          <a:effectLst/>
                        </a:rPr>
                        <a:t>11</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Mangan</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3838143419"/>
                  </a:ext>
                </a:extLst>
              </a:tr>
              <a:tr h="247161">
                <a:tc>
                  <a:txBody>
                    <a:bodyPr/>
                    <a:lstStyle/>
                    <a:p>
                      <a:pPr algn="l">
                        <a:lnSpc>
                          <a:spcPct val="115000"/>
                        </a:lnSpc>
                        <a:spcAft>
                          <a:spcPts val="0"/>
                        </a:spcAft>
                      </a:pPr>
                      <a:r>
                        <a:rPr lang="tr-TR" sz="1600">
                          <a:effectLst/>
                        </a:rPr>
                        <a:t>12</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Demir</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3889749632"/>
                  </a:ext>
                </a:extLst>
              </a:tr>
              <a:tr h="247161">
                <a:tc>
                  <a:txBody>
                    <a:bodyPr/>
                    <a:lstStyle/>
                    <a:p>
                      <a:pPr algn="l">
                        <a:lnSpc>
                          <a:spcPct val="115000"/>
                        </a:lnSpc>
                        <a:spcAft>
                          <a:spcPts val="0"/>
                        </a:spcAft>
                      </a:pPr>
                      <a:r>
                        <a:rPr lang="tr-TR" sz="1600">
                          <a:effectLst/>
                        </a:rPr>
                        <a:t>13</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Bakır</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10488622"/>
                  </a:ext>
                </a:extLst>
              </a:tr>
              <a:tr h="247161">
                <a:tc>
                  <a:txBody>
                    <a:bodyPr/>
                    <a:lstStyle/>
                    <a:p>
                      <a:pPr algn="l">
                        <a:lnSpc>
                          <a:spcPct val="115000"/>
                        </a:lnSpc>
                        <a:spcAft>
                          <a:spcPts val="0"/>
                        </a:spcAft>
                      </a:pPr>
                      <a:r>
                        <a:rPr lang="tr-TR" sz="1600">
                          <a:effectLst/>
                        </a:rPr>
                        <a:t>14</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Toplam Azot</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2215882795"/>
                  </a:ext>
                </a:extLst>
              </a:tr>
              <a:tr h="247161">
                <a:tc>
                  <a:txBody>
                    <a:bodyPr/>
                    <a:lstStyle/>
                    <a:p>
                      <a:pPr algn="l">
                        <a:lnSpc>
                          <a:spcPct val="115000"/>
                        </a:lnSpc>
                        <a:spcAft>
                          <a:spcPts val="0"/>
                        </a:spcAft>
                      </a:pPr>
                      <a:r>
                        <a:rPr lang="tr-TR" sz="1600">
                          <a:effectLst/>
                        </a:rPr>
                        <a:t>15</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Alınabilir Bor</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195474008"/>
                  </a:ext>
                </a:extLst>
              </a:tr>
              <a:tr h="247161">
                <a:tc>
                  <a:txBody>
                    <a:bodyPr/>
                    <a:lstStyle/>
                    <a:p>
                      <a:pPr algn="l">
                        <a:lnSpc>
                          <a:spcPct val="115000"/>
                        </a:lnSpc>
                        <a:spcAft>
                          <a:spcPts val="0"/>
                        </a:spcAft>
                      </a:pPr>
                      <a:r>
                        <a:rPr lang="tr-TR" sz="1600">
                          <a:effectLst/>
                        </a:rPr>
                        <a:t>16</a:t>
                      </a:r>
                      <a:endParaRPr lang="tr-TR" sz="1400">
                        <a:solidFill>
                          <a:srgbClr val="000000"/>
                        </a:solidFill>
                        <a:effectLst/>
                        <a:latin typeface="Arial" panose="020B0604020202020204" pitchFamily="34" charset="0"/>
                        <a:ea typeface="Calibri" panose="020F0502020204030204" pitchFamily="34" charset="0"/>
                      </a:endParaRPr>
                    </a:p>
                  </a:txBody>
                  <a:tcPr marL="54113" marR="54113" marT="0" marB="0"/>
                </a:tc>
                <a:tc>
                  <a:txBody>
                    <a:bodyPr/>
                    <a:lstStyle/>
                    <a:p>
                      <a:pPr algn="l">
                        <a:lnSpc>
                          <a:spcPct val="115000"/>
                        </a:lnSpc>
                        <a:spcAft>
                          <a:spcPts val="0"/>
                        </a:spcAft>
                      </a:pPr>
                      <a:r>
                        <a:rPr lang="tr-TR" sz="1600" dirty="0">
                          <a:effectLst/>
                        </a:rPr>
                        <a:t>Ağır Metal Analizi</a:t>
                      </a:r>
                      <a:endParaRPr lang="tr-TR" sz="1400" dirty="0">
                        <a:solidFill>
                          <a:srgbClr val="000000"/>
                        </a:solidFill>
                        <a:effectLst/>
                        <a:latin typeface="Arial" panose="020B0604020202020204" pitchFamily="34" charset="0"/>
                        <a:ea typeface="Calibri" panose="020F0502020204030204" pitchFamily="34" charset="0"/>
                      </a:endParaRPr>
                    </a:p>
                  </a:txBody>
                  <a:tcPr marL="54113" marR="54113" marT="0" marB="0"/>
                </a:tc>
                <a:extLst>
                  <a:ext uri="{0D108BD9-81ED-4DB2-BD59-A6C34878D82A}">
                    <a16:rowId xmlns:a16="http://schemas.microsoft.com/office/drawing/2014/main" val="3312101774"/>
                  </a:ext>
                </a:extLst>
              </a:tr>
            </a:tbl>
          </a:graphicData>
        </a:graphic>
      </p:graphicFrame>
      <p:graphicFrame>
        <p:nvGraphicFramePr>
          <p:cNvPr id="5" name="Tablo 4">
            <a:extLst>
              <a:ext uri="{FF2B5EF4-FFF2-40B4-BE49-F238E27FC236}">
                <a16:creationId xmlns:a16="http://schemas.microsoft.com/office/drawing/2014/main" id="{4B0A44BA-8056-0568-53C2-13CC74FF9749}"/>
              </a:ext>
            </a:extLst>
          </p:cNvPr>
          <p:cNvGraphicFramePr>
            <a:graphicFrameLocks noGrp="1"/>
          </p:cNvGraphicFramePr>
          <p:nvPr>
            <p:extLst>
              <p:ext uri="{D42A27DB-BD31-4B8C-83A1-F6EECF244321}">
                <p14:modId xmlns:p14="http://schemas.microsoft.com/office/powerpoint/2010/main" val="3188190490"/>
              </p:ext>
            </p:extLst>
          </p:nvPr>
        </p:nvGraphicFramePr>
        <p:xfrm>
          <a:off x="4136489" y="1168780"/>
          <a:ext cx="3701225" cy="2180350"/>
        </p:xfrm>
        <a:graphic>
          <a:graphicData uri="http://schemas.openxmlformats.org/drawingml/2006/table">
            <a:tbl>
              <a:tblPr firstRow="1" bandRow="1">
                <a:tableStyleId>{F5AB1C69-6EDB-4FF4-983F-18BD219EF322}</a:tableStyleId>
              </a:tblPr>
              <a:tblGrid>
                <a:gridCol w="515880">
                  <a:extLst>
                    <a:ext uri="{9D8B030D-6E8A-4147-A177-3AD203B41FA5}">
                      <a16:colId xmlns:a16="http://schemas.microsoft.com/office/drawing/2014/main" val="1049174679"/>
                    </a:ext>
                  </a:extLst>
                </a:gridCol>
                <a:gridCol w="3185345">
                  <a:extLst>
                    <a:ext uri="{9D8B030D-6E8A-4147-A177-3AD203B41FA5}">
                      <a16:colId xmlns:a16="http://schemas.microsoft.com/office/drawing/2014/main" val="1278411913"/>
                    </a:ext>
                  </a:extLst>
                </a:gridCol>
              </a:tblGrid>
              <a:tr h="261693">
                <a:tc gridSpan="2">
                  <a:txBody>
                    <a:bodyPr/>
                    <a:lstStyle/>
                    <a:p>
                      <a:pPr algn="ctr">
                        <a:lnSpc>
                          <a:spcPct val="115000"/>
                        </a:lnSpc>
                        <a:spcAft>
                          <a:spcPts val="0"/>
                        </a:spcAft>
                      </a:pPr>
                      <a:r>
                        <a:rPr lang="tr-TR" sz="1600" dirty="0">
                          <a:effectLst/>
                        </a:rPr>
                        <a:t>Yaprak/ Bitki Analizleri</a:t>
                      </a:r>
                      <a:endParaRPr lang="tr-TR" sz="1200" dirty="0">
                        <a:solidFill>
                          <a:srgbClr val="000000"/>
                        </a:solidFill>
                        <a:effectLst/>
                        <a:latin typeface="Arial" panose="020B0604020202020204" pitchFamily="34" charset="0"/>
                        <a:ea typeface="Calibri" panose="020F0502020204030204" pitchFamily="34" charset="0"/>
                      </a:endParaRPr>
                    </a:p>
                  </a:txBody>
                  <a:tcPr marL="68580" marR="68580" marT="0" marB="0"/>
                </a:tc>
                <a:tc hMerge="1">
                  <a:txBody>
                    <a:bodyPr/>
                    <a:lstStyle/>
                    <a:p>
                      <a:endParaRPr lang="tr-TR"/>
                    </a:p>
                  </a:txBody>
                  <a:tcPr/>
                </a:tc>
                <a:extLst>
                  <a:ext uri="{0D108BD9-81ED-4DB2-BD59-A6C34878D82A}">
                    <a16:rowId xmlns:a16="http://schemas.microsoft.com/office/drawing/2014/main" val="3657173100"/>
                  </a:ext>
                </a:extLst>
              </a:tr>
              <a:tr h="256756">
                <a:tc>
                  <a:txBody>
                    <a:bodyPr/>
                    <a:lstStyle/>
                    <a:p>
                      <a:pPr algn="l">
                        <a:lnSpc>
                          <a:spcPct val="115000"/>
                        </a:lnSpc>
                        <a:spcAft>
                          <a:spcPts val="0"/>
                        </a:spcAft>
                      </a:pPr>
                      <a:r>
                        <a:rPr lang="tr-TR" sz="1600" dirty="0">
                          <a:effectLst/>
                        </a:rPr>
                        <a:t>Sıra </a:t>
                      </a:r>
                      <a:endParaRPr lang="tr-TR" sz="1200" b="0" dirty="0">
                        <a:solidFill>
                          <a:srgbClr val="000000"/>
                        </a:solidFill>
                        <a:effectLst/>
                        <a:latin typeface="Arial" panose="020B0604020202020204" pitchFamily="34" charset="0"/>
                        <a:ea typeface="Calibri" panose="020F0502020204030204" pitchFamily="34" charset="0"/>
                      </a:endParaRPr>
                    </a:p>
                  </a:txBody>
                  <a:tcPr marL="68580" marR="68580" marT="0" marB="0"/>
                </a:tc>
                <a:tc>
                  <a:txBody>
                    <a:bodyPr/>
                    <a:lstStyle/>
                    <a:p>
                      <a:pPr algn="l">
                        <a:lnSpc>
                          <a:spcPct val="115000"/>
                        </a:lnSpc>
                        <a:spcAft>
                          <a:spcPts val="0"/>
                        </a:spcAft>
                      </a:pPr>
                      <a:r>
                        <a:rPr lang="tr-TR" sz="1600" dirty="0">
                          <a:effectLst/>
                        </a:rPr>
                        <a:t>Analiz</a:t>
                      </a:r>
                      <a:endParaRPr lang="tr-TR" sz="1200" b="0" dirty="0">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4032937483"/>
                  </a:ext>
                </a:extLst>
              </a:tr>
              <a:tr h="273760">
                <a:tc>
                  <a:txBody>
                    <a:bodyPr/>
                    <a:lstStyle/>
                    <a:p>
                      <a:pPr algn="l">
                        <a:lnSpc>
                          <a:spcPct val="115000"/>
                        </a:lnSpc>
                        <a:spcAft>
                          <a:spcPts val="0"/>
                        </a:spcAft>
                      </a:pPr>
                      <a:r>
                        <a:rPr lang="tr-TR" sz="1800">
                          <a:effectLst/>
                        </a:rPr>
                        <a:t>1</a:t>
                      </a:r>
                      <a:endParaRPr lang="tr-TR" sz="1400">
                        <a:solidFill>
                          <a:srgbClr val="000000"/>
                        </a:solidFill>
                        <a:effectLst/>
                        <a:latin typeface="Arial" panose="020B0604020202020204" pitchFamily="34" charset="0"/>
                        <a:ea typeface="Calibri" panose="020F0502020204030204" pitchFamily="34" charset="0"/>
                      </a:endParaRPr>
                    </a:p>
                  </a:txBody>
                  <a:tcPr marL="68580" marR="68580" marT="0" marB="0"/>
                </a:tc>
                <a:tc>
                  <a:txBody>
                    <a:bodyPr/>
                    <a:lstStyle/>
                    <a:p>
                      <a:pPr algn="l">
                        <a:lnSpc>
                          <a:spcPct val="115000"/>
                        </a:lnSpc>
                        <a:spcAft>
                          <a:spcPts val="0"/>
                        </a:spcAft>
                      </a:pPr>
                      <a:r>
                        <a:rPr lang="tr-TR" sz="1400">
                          <a:effectLst/>
                        </a:rPr>
                        <a:t>MW ileYaş Yakma</a:t>
                      </a:r>
                      <a:endParaRPr lang="tr-TR" sz="1400">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1832863913"/>
                  </a:ext>
                </a:extLst>
              </a:tr>
              <a:tr h="385134">
                <a:tc>
                  <a:txBody>
                    <a:bodyPr/>
                    <a:lstStyle/>
                    <a:p>
                      <a:pPr algn="l">
                        <a:lnSpc>
                          <a:spcPct val="115000"/>
                        </a:lnSpc>
                        <a:spcAft>
                          <a:spcPts val="0"/>
                        </a:spcAft>
                      </a:pPr>
                      <a:r>
                        <a:rPr lang="tr-TR" sz="1800">
                          <a:effectLst/>
                        </a:rPr>
                        <a:t>2</a:t>
                      </a:r>
                      <a:endParaRPr lang="tr-TR" sz="1400">
                        <a:solidFill>
                          <a:srgbClr val="000000"/>
                        </a:solidFill>
                        <a:effectLst/>
                        <a:latin typeface="Arial" panose="020B0604020202020204" pitchFamily="34" charset="0"/>
                        <a:ea typeface="Calibri" panose="020F0502020204030204" pitchFamily="34" charset="0"/>
                      </a:endParaRPr>
                    </a:p>
                  </a:txBody>
                  <a:tcPr marL="68580" marR="68580" marT="0" marB="0"/>
                </a:tc>
                <a:tc>
                  <a:txBody>
                    <a:bodyPr/>
                    <a:lstStyle/>
                    <a:p>
                      <a:pPr algn="l">
                        <a:lnSpc>
                          <a:spcPct val="115000"/>
                        </a:lnSpc>
                        <a:spcAft>
                          <a:spcPts val="0"/>
                        </a:spcAft>
                      </a:pPr>
                      <a:r>
                        <a:rPr lang="tr-TR" sz="1600" dirty="0">
                          <a:effectLst/>
                        </a:rPr>
                        <a:t>ICP-OES</a:t>
                      </a:r>
                      <a:r>
                        <a:rPr lang="tr-TR" sz="1400" dirty="0">
                          <a:effectLst/>
                        </a:rPr>
                        <a:t> ile Makro-Mikro Element Analizi</a:t>
                      </a:r>
                      <a:endParaRPr lang="tr-TR" sz="1400" dirty="0">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3568369811"/>
                  </a:ext>
                </a:extLst>
              </a:tr>
              <a:tr h="273760">
                <a:tc>
                  <a:txBody>
                    <a:bodyPr/>
                    <a:lstStyle/>
                    <a:p>
                      <a:pPr algn="l">
                        <a:lnSpc>
                          <a:spcPct val="115000"/>
                        </a:lnSpc>
                        <a:spcAft>
                          <a:spcPts val="0"/>
                        </a:spcAft>
                      </a:pPr>
                      <a:r>
                        <a:rPr lang="tr-TR" sz="1800" dirty="0">
                          <a:effectLst/>
                        </a:rPr>
                        <a:t>3</a:t>
                      </a:r>
                      <a:endParaRPr lang="tr-TR" sz="1400" dirty="0">
                        <a:solidFill>
                          <a:srgbClr val="000000"/>
                        </a:solidFill>
                        <a:effectLst/>
                        <a:latin typeface="Arial" panose="020B0604020202020204" pitchFamily="34" charset="0"/>
                        <a:ea typeface="Calibri" panose="020F0502020204030204" pitchFamily="34" charset="0"/>
                      </a:endParaRPr>
                    </a:p>
                  </a:txBody>
                  <a:tcPr marL="68580" marR="68580" marT="0" marB="0"/>
                </a:tc>
                <a:tc>
                  <a:txBody>
                    <a:bodyPr/>
                    <a:lstStyle/>
                    <a:p>
                      <a:pPr algn="l">
                        <a:lnSpc>
                          <a:spcPct val="115000"/>
                        </a:lnSpc>
                        <a:spcAft>
                          <a:spcPts val="0"/>
                        </a:spcAft>
                      </a:pPr>
                      <a:r>
                        <a:rPr lang="tr-TR" sz="1400" dirty="0">
                          <a:effectLst/>
                        </a:rPr>
                        <a:t>Alev Fotometresi ile </a:t>
                      </a:r>
                      <a:r>
                        <a:rPr lang="tr-TR" sz="1400" dirty="0" err="1">
                          <a:effectLst/>
                        </a:rPr>
                        <a:t>Na</a:t>
                      </a:r>
                      <a:r>
                        <a:rPr lang="tr-TR" sz="1400" dirty="0">
                          <a:effectLst/>
                        </a:rPr>
                        <a:t>, </a:t>
                      </a:r>
                      <a:r>
                        <a:rPr lang="tr-TR" sz="1400" dirty="0" err="1">
                          <a:effectLst/>
                        </a:rPr>
                        <a:t>Ca</a:t>
                      </a:r>
                      <a:r>
                        <a:rPr lang="tr-TR" sz="1400" dirty="0">
                          <a:effectLst/>
                        </a:rPr>
                        <a:t>, K analizi</a:t>
                      </a:r>
                      <a:endParaRPr lang="tr-TR" sz="1400" dirty="0">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2055651934"/>
                  </a:ext>
                </a:extLst>
              </a:tr>
              <a:tr h="273760">
                <a:tc>
                  <a:txBody>
                    <a:bodyPr/>
                    <a:lstStyle/>
                    <a:p>
                      <a:pPr algn="l">
                        <a:lnSpc>
                          <a:spcPct val="115000"/>
                        </a:lnSpc>
                        <a:spcAft>
                          <a:spcPts val="0"/>
                        </a:spcAft>
                      </a:pPr>
                      <a:r>
                        <a:rPr lang="tr-TR" sz="1800">
                          <a:effectLst/>
                        </a:rPr>
                        <a:t>4</a:t>
                      </a:r>
                      <a:endParaRPr lang="tr-TR" sz="1400">
                        <a:solidFill>
                          <a:srgbClr val="000000"/>
                        </a:solidFill>
                        <a:effectLst/>
                        <a:latin typeface="Arial" panose="020B0604020202020204" pitchFamily="34" charset="0"/>
                        <a:ea typeface="Calibri" panose="020F0502020204030204" pitchFamily="34" charset="0"/>
                      </a:endParaRPr>
                    </a:p>
                  </a:txBody>
                  <a:tcPr marL="68580" marR="68580" marT="0" marB="0"/>
                </a:tc>
                <a:tc>
                  <a:txBody>
                    <a:bodyPr/>
                    <a:lstStyle/>
                    <a:p>
                      <a:pPr algn="l">
                        <a:lnSpc>
                          <a:spcPct val="115000"/>
                        </a:lnSpc>
                        <a:spcAft>
                          <a:spcPts val="0"/>
                        </a:spcAft>
                      </a:pPr>
                      <a:r>
                        <a:rPr lang="tr-TR" sz="1400" dirty="0">
                          <a:effectLst/>
                        </a:rPr>
                        <a:t>MW </a:t>
                      </a:r>
                      <a:r>
                        <a:rPr lang="tr-TR" sz="1400" dirty="0" err="1">
                          <a:effectLst/>
                        </a:rPr>
                        <a:t>ileYaş</a:t>
                      </a:r>
                      <a:r>
                        <a:rPr lang="tr-TR" sz="1400" dirty="0">
                          <a:effectLst/>
                        </a:rPr>
                        <a:t> Yakma</a:t>
                      </a:r>
                      <a:endParaRPr lang="tr-TR" sz="1400" dirty="0">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867753196"/>
                  </a:ext>
                </a:extLst>
              </a:tr>
              <a:tr h="385134">
                <a:tc>
                  <a:txBody>
                    <a:bodyPr/>
                    <a:lstStyle/>
                    <a:p>
                      <a:pPr algn="l">
                        <a:lnSpc>
                          <a:spcPct val="115000"/>
                        </a:lnSpc>
                        <a:spcAft>
                          <a:spcPts val="0"/>
                        </a:spcAft>
                      </a:pPr>
                      <a:r>
                        <a:rPr lang="tr-TR" sz="1800" dirty="0">
                          <a:effectLst/>
                        </a:rPr>
                        <a:t>5</a:t>
                      </a:r>
                      <a:endParaRPr lang="tr-TR" sz="1400" dirty="0">
                        <a:solidFill>
                          <a:srgbClr val="000000"/>
                        </a:solidFill>
                        <a:effectLst/>
                        <a:latin typeface="Arial" panose="020B0604020202020204" pitchFamily="34" charset="0"/>
                        <a:ea typeface="Calibri" panose="020F0502020204030204" pitchFamily="34" charset="0"/>
                      </a:endParaRPr>
                    </a:p>
                  </a:txBody>
                  <a:tcPr marL="68580" marR="68580" marT="0" marB="0"/>
                </a:tc>
                <a:tc>
                  <a:txBody>
                    <a:bodyPr/>
                    <a:lstStyle/>
                    <a:p>
                      <a:pPr algn="l">
                        <a:lnSpc>
                          <a:spcPct val="115000"/>
                        </a:lnSpc>
                        <a:spcAft>
                          <a:spcPts val="0"/>
                        </a:spcAft>
                      </a:pPr>
                      <a:r>
                        <a:rPr lang="tr-TR" sz="1400" dirty="0">
                          <a:effectLst/>
                        </a:rPr>
                        <a:t>ICP-OES ile Makro-Mikro Element Analizi</a:t>
                      </a:r>
                      <a:endParaRPr lang="tr-TR" sz="1400" dirty="0">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1627005498"/>
                  </a:ext>
                </a:extLst>
              </a:tr>
            </a:tbl>
          </a:graphicData>
        </a:graphic>
      </p:graphicFrame>
      <p:graphicFrame>
        <p:nvGraphicFramePr>
          <p:cNvPr id="6" name="İçerik Yer Tutucusu 4">
            <a:extLst>
              <a:ext uri="{FF2B5EF4-FFF2-40B4-BE49-F238E27FC236}">
                <a16:creationId xmlns:a16="http://schemas.microsoft.com/office/drawing/2014/main" id="{B9AFA98E-D848-6D79-E323-41B080FCCA7F}"/>
              </a:ext>
            </a:extLst>
          </p:cNvPr>
          <p:cNvGraphicFramePr>
            <a:graphicFrameLocks noGrp="1"/>
          </p:cNvGraphicFramePr>
          <p:nvPr>
            <p:ph idx="1"/>
            <p:extLst>
              <p:ext uri="{D42A27DB-BD31-4B8C-83A1-F6EECF244321}">
                <p14:modId xmlns:p14="http://schemas.microsoft.com/office/powerpoint/2010/main" val="2550877951"/>
              </p:ext>
            </p:extLst>
          </p:nvPr>
        </p:nvGraphicFramePr>
        <p:xfrm>
          <a:off x="7837714" y="1168779"/>
          <a:ext cx="4102767" cy="2526702"/>
        </p:xfrm>
        <a:graphic>
          <a:graphicData uri="http://schemas.openxmlformats.org/drawingml/2006/table">
            <a:tbl>
              <a:tblPr firstRow="1" bandRow="1">
                <a:tableStyleId>{F5AB1C69-6EDB-4FF4-983F-18BD219EF322}</a:tableStyleId>
              </a:tblPr>
              <a:tblGrid>
                <a:gridCol w="479580">
                  <a:extLst>
                    <a:ext uri="{9D8B030D-6E8A-4147-A177-3AD203B41FA5}">
                      <a16:colId xmlns:a16="http://schemas.microsoft.com/office/drawing/2014/main" val="2946422964"/>
                    </a:ext>
                  </a:extLst>
                </a:gridCol>
                <a:gridCol w="3623187">
                  <a:extLst>
                    <a:ext uri="{9D8B030D-6E8A-4147-A177-3AD203B41FA5}">
                      <a16:colId xmlns:a16="http://schemas.microsoft.com/office/drawing/2014/main" val="3284429721"/>
                    </a:ext>
                  </a:extLst>
                </a:gridCol>
              </a:tblGrid>
              <a:tr h="211667">
                <a:tc gridSpan="2">
                  <a:txBody>
                    <a:bodyPr/>
                    <a:lstStyle/>
                    <a:p>
                      <a:pPr algn="ctr">
                        <a:lnSpc>
                          <a:spcPct val="115000"/>
                        </a:lnSpc>
                        <a:spcAft>
                          <a:spcPts val="0"/>
                        </a:spcAft>
                      </a:pPr>
                      <a:r>
                        <a:rPr lang="tr-TR" sz="1600" dirty="0">
                          <a:effectLst/>
                        </a:rPr>
                        <a:t>Sulama Suyu Analizleri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tr-TR"/>
                    </a:p>
                  </a:txBody>
                  <a:tcPr/>
                </a:tc>
                <a:extLst>
                  <a:ext uri="{0D108BD9-81ED-4DB2-BD59-A6C34878D82A}">
                    <a16:rowId xmlns:a16="http://schemas.microsoft.com/office/drawing/2014/main" val="3340889946"/>
                  </a:ext>
                </a:extLst>
              </a:tr>
              <a:tr h="227424">
                <a:tc>
                  <a:txBody>
                    <a:bodyPr/>
                    <a:lstStyle/>
                    <a:p>
                      <a:pPr algn="l">
                        <a:lnSpc>
                          <a:spcPct val="115000"/>
                        </a:lnSpc>
                        <a:spcAft>
                          <a:spcPts val="0"/>
                        </a:spcAft>
                      </a:pPr>
                      <a:r>
                        <a:rPr lang="tr-TR" sz="1600" dirty="0">
                          <a:effectLst/>
                        </a:rPr>
                        <a:t>Sıra </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tr-TR" sz="1600">
                          <a:effectLst/>
                        </a:rPr>
                        <a:t>Analiz</a:t>
                      </a:r>
                      <a:endParaRPr lang="tr-TR"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4924962"/>
                  </a:ext>
                </a:extLst>
              </a:tr>
              <a:tr h="216026">
                <a:tc>
                  <a:txBody>
                    <a:bodyPr/>
                    <a:lstStyle/>
                    <a:p>
                      <a:pPr algn="l">
                        <a:lnSpc>
                          <a:spcPct val="115000"/>
                        </a:lnSpc>
                        <a:spcAft>
                          <a:spcPts val="0"/>
                        </a:spcAft>
                      </a:pPr>
                      <a:r>
                        <a:rPr lang="tr-TR" sz="1600">
                          <a:effectLst/>
                        </a:rPr>
                        <a:t>1</a:t>
                      </a:r>
                      <a:endParaRPr lang="tr-TR"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tr-TR" sz="1600">
                          <a:effectLst/>
                        </a:rPr>
                        <a:t>pH Analizi</a:t>
                      </a:r>
                      <a:endParaRPr lang="tr-TR"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10725631"/>
                  </a:ext>
                </a:extLst>
              </a:tr>
              <a:tr h="261615">
                <a:tc>
                  <a:txBody>
                    <a:bodyPr/>
                    <a:lstStyle/>
                    <a:p>
                      <a:pPr algn="l">
                        <a:lnSpc>
                          <a:spcPct val="115000"/>
                        </a:lnSpc>
                        <a:spcAft>
                          <a:spcPts val="0"/>
                        </a:spcAft>
                      </a:pPr>
                      <a:r>
                        <a:rPr lang="tr-TR" sz="1600">
                          <a:effectLst/>
                        </a:rPr>
                        <a:t>2</a:t>
                      </a:r>
                      <a:endParaRPr lang="tr-TR"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tr-TR" sz="1600" dirty="0">
                          <a:effectLst/>
                        </a:rPr>
                        <a:t>İletkenlik Analizi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4628678"/>
                  </a:ext>
                </a:extLst>
              </a:tr>
              <a:tr h="216026">
                <a:tc>
                  <a:txBody>
                    <a:bodyPr/>
                    <a:lstStyle/>
                    <a:p>
                      <a:pPr algn="l">
                        <a:lnSpc>
                          <a:spcPct val="115000"/>
                        </a:lnSpc>
                        <a:spcAft>
                          <a:spcPts val="0"/>
                        </a:spcAft>
                      </a:pPr>
                      <a:r>
                        <a:rPr lang="tr-TR" sz="1600">
                          <a:effectLst/>
                        </a:rPr>
                        <a:t>3</a:t>
                      </a:r>
                      <a:endParaRPr lang="tr-TR"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tr-TR" sz="1600" dirty="0">
                          <a:effectLst/>
                        </a:rPr>
                        <a:t>Karbonat-Bikarbonat Analizi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4606295"/>
                  </a:ext>
                </a:extLst>
              </a:tr>
              <a:tr h="377122">
                <a:tc>
                  <a:txBody>
                    <a:bodyPr/>
                    <a:lstStyle/>
                    <a:p>
                      <a:pPr algn="l">
                        <a:lnSpc>
                          <a:spcPct val="115000"/>
                        </a:lnSpc>
                        <a:spcAft>
                          <a:spcPts val="0"/>
                        </a:spcAft>
                      </a:pPr>
                      <a:r>
                        <a:rPr lang="tr-TR" sz="1600" dirty="0">
                          <a:effectLst/>
                        </a:rPr>
                        <a:t>4</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tr-TR" sz="1600">
                          <a:effectLst/>
                        </a:rPr>
                        <a:t>Anyon Analizi (F</a:t>
                      </a:r>
                      <a:r>
                        <a:rPr lang="tr-TR" sz="1600" baseline="30000">
                          <a:effectLst/>
                        </a:rPr>
                        <a:t>-</a:t>
                      </a:r>
                      <a:r>
                        <a:rPr lang="tr-TR" sz="1600">
                          <a:effectLst/>
                        </a:rPr>
                        <a:t> , Cl</a:t>
                      </a:r>
                      <a:r>
                        <a:rPr lang="tr-TR" sz="1600" baseline="30000">
                          <a:effectLst/>
                        </a:rPr>
                        <a:t>- </a:t>
                      </a:r>
                      <a:r>
                        <a:rPr lang="tr-TR" sz="1600">
                          <a:effectLst/>
                        </a:rPr>
                        <a:t>, NO</a:t>
                      </a:r>
                      <a:r>
                        <a:rPr lang="tr-TR" sz="1600" baseline="-25000">
                          <a:effectLst/>
                        </a:rPr>
                        <a:t>2</a:t>
                      </a:r>
                      <a:r>
                        <a:rPr lang="tr-TR" sz="1600">
                          <a:effectLst/>
                        </a:rPr>
                        <a:t> </a:t>
                      </a:r>
                      <a:r>
                        <a:rPr lang="tr-TR" sz="1600" baseline="30000">
                          <a:effectLst/>
                        </a:rPr>
                        <a:t>-</a:t>
                      </a:r>
                      <a:r>
                        <a:rPr lang="tr-TR" sz="1600">
                          <a:effectLst/>
                        </a:rPr>
                        <a:t> , Br</a:t>
                      </a:r>
                      <a:r>
                        <a:rPr lang="tr-TR" sz="1600" baseline="30000">
                          <a:effectLst/>
                        </a:rPr>
                        <a:t>-</a:t>
                      </a:r>
                      <a:r>
                        <a:rPr lang="tr-TR" sz="1600">
                          <a:effectLst/>
                        </a:rPr>
                        <a:t> , NO</a:t>
                      </a:r>
                      <a:r>
                        <a:rPr lang="tr-TR" sz="1600" baseline="-25000">
                          <a:effectLst/>
                        </a:rPr>
                        <a:t>3</a:t>
                      </a:r>
                      <a:r>
                        <a:rPr lang="tr-TR" sz="1600">
                          <a:effectLst/>
                        </a:rPr>
                        <a:t> </a:t>
                      </a:r>
                      <a:r>
                        <a:rPr lang="tr-TR" sz="1600" baseline="30000">
                          <a:effectLst/>
                        </a:rPr>
                        <a:t>-</a:t>
                      </a:r>
                      <a:r>
                        <a:rPr lang="tr-TR" sz="1600">
                          <a:effectLst/>
                        </a:rPr>
                        <a:t> , PO</a:t>
                      </a:r>
                      <a:r>
                        <a:rPr lang="tr-TR" sz="1600" baseline="-25000">
                          <a:effectLst/>
                        </a:rPr>
                        <a:t>4</a:t>
                      </a:r>
                      <a:r>
                        <a:rPr lang="tr-TR" sz="1600">
                          <a:effectLst/>
                        </a:rPr>
                        <a:t> </a:t>
                      </a:r>
                      <a:r>
                        <a:rPr lang="tr-TR" sz="1600" baseline="30000">
                          <a:effectLst/>
                        </a:rPr>
                        <a:t>-2</a:t>
                      </a:r>
                      <a:r>
                        <a:rPr lang="tr-TR" sz="1600">
                          <a:effectLst/>
                        </a:rPr>
                        <a:t> , SO</a:t>
                      </a:r>
                      <a:r>
                        <a:rPr lang="tr-TR" sz="1600" baseline="-25000">
                          <a:effectLst/>
                        </a:rPr>
                        <a:t>4</a:t>
                      </a:r>
                      <a:r>
                        <a:rPr lang="tr-TR" sz="1600">
                          <a:effectLst/>
                        </a:rPr>
                        <a:t> </a:t>
                      </a:r>
                      <a:r>
                        <a:rPr lang="tr-TR" sz="1600" baseline="30000">
                          <a:effectLst/>
                        </a:rPr>
                        <a:t>-2 </a:t>
                      </a:r>
                      <a:r>
                        <a:rPr lang="tr-TR" sz="1600">
                          <a:effectLst/>
                        </a:rPr>
                        <a:t>)</a:t>
                      </a:r>
                      <a:endParaRPr lang="tr-TR"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85326502"/>
                  </a:ext>
                </a:extLst>
              </a:tr>
              <a:tr h="270122">
                <a:tc>
                  <a:txBody>
                    <a:bodyPr/>
                    <a:lstStyle/>
                    <a:p>
                      <a:pPr algn="l">
                        <a:lnSpc>
                          <a:spcPct val="115000"/>
                        </a:lnSpc>
                        <a:spcAft>
                          <a:spcPts val="0"/>
                        </a:spcAft>
                      </a:pPr>
                      <a:r>
                        <a:rPr lang="tr-TR" sz="1600" dirty="0">
                          <a:effectLst/>
                        </a:rPr>
                        <a:t>5</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tr-TR" sz="1600" dirty="0">
                          <a:effectLst/>
                        </a:rPr>
                        <a:t>ICP-OES İle </a:t>
                      </a:r>
                      <a:r>
                        <a:rPr lang="tr-TR" sz="1600" dirty="0" err="1">
                          <a:effectLst/>
                        </a:rPr>
                        <a:t>Ca</a:t>
                      </a:r>
                      <a:r>
                        <a:rPr lang="tr-TR" sz="1600" dirty="0">
                          <a:effectLst/>
                        </a:rPr>
                        <a:t>, Mg, K, </a:t>
                      </a:r>
                      <a:r>
                        <a:rPr lang="tr-TR" sz="1600" dirty="0" err="1">
                          <a:effectLst/>
                        </a:rPr>
                        <a:t>Na</a:t>
                      </a:r>
                      <a:r>
                        <a:rPr lang="tr-TR" sz="1600" dirty="0">
                          <a:effectLst/>
                        </a:rPr>
                        <a:t> Analizi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47613485"/>
                  </a:ext>
                </a:extLst>
              </a:tr>
              <a:tr h="400348">
                <a:tc>
                  <a:txBody>
                    <a:bodyPr/>
                    <a:lstStyle/>
                    <a:p>
                      <a:pPr algn="l">
                        <a:lnSpc>
                          <a:spcPct val="115000"/>
                        </a:lnSpc>
                        <a:spcAft>
                          <a:spcPts val="0"/>
                        </a:spcAft>
                      </a:pPr>
                      <a:r>
                        <a:rPr lang="tr-TR" sz="1600" dirty="0">
                          <a:effectLst/>
                        </a:rPr>
                        <a:t>6</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tr-TR" sz="1600" dirty="0">
                          <a:effectLst/>
                        </a:rPr>
                        <a:t>Alev Fotometresi ile K, </a:t>
                      </a:r>
                      <a:r>
                        <a:rPr lang="tr-TR" sz="1600" dirty="0" err="1">
                          <a:effectLst/>
                        </a:rPr>
                        <a:t>Na</a:t>
                      </a:r>
                      <a:r>
                        <a:rPr lang="tr-TR" sz="1600" dirty="0">
                          <a:effectLst/>
                        </a:rPr>
                        <a:t>, </a:t>
                      </a:r>
                      <a:r>
                        <a:rPr lang="tr-TR" sz="1600" dirty="0" err="1">
                          <a:effectLst/>
                        </a:rPr>
                        <a:t>Ca</a:t>
                      </a:r>
                      <a:r>
                        <a:rPr lang="tr-TR" sz="1600" dirty="0">
                          <a:effectLst/>
                        </a:rPr>
                        <a:t> ve </a:t>
                      </a:r>
                      <a:r>
                        <a:rPr lang="tr-TR" sz="1600" dirty="0" err="1">
                          <a:effectLst/>
                        </a:rPr>
                        <a:t>Li</a:t>
                      </a:r>
                      <a:r>
                        <a:rPr lang="tr-TR" sz="1600" dirty="0">
                          <a:effectLst/>
                        </a:rPr>
                        <a:t> Analizi</a:t>
                      </a:r>
                      <a:endParaRPr lang="tr-TR"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11633402"/>
                  </a:ext>
                </a:extLst>
              </a:tr>
            </a:tbl>
          </a:graphicData>
        </a:graphic>
      </p:graphicFrame>
    </p:spTree>
    <p:extLst>
      <p:ext uri="{BB962C8B-B14F-4D97-AF65-F5344CB8AC3E}">
        <p14:creationId xmlns:p14="http://schemas.microsoft.com/office/powerpoint/2010/main" val="198440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nodePh="1">
                                  <p:stCondLst>
                                    <p:cond delay="0"/>
                                  </p:stCondLst>
                                  <p:endCondLst>
                                    <p:cond evt="begin" delay="0">
                                      <p:tn val="9"/>
                                    </p:cond>
                                  </p:end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6F40C-50E9-1109-C28B-8B794820193D}"/>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9F1463B7-2679-3792-2684-7A2B2798AFE2}"/>
              </a:ext>
            </a:extLst>
          </p:cNvPr>
          <p:cNvSpPr>
            <a:spLocks noGrp="1"/>
          </p:cNvSpPr>
          <p:nvPr>
            <p:ph type="title"/>
          </p:nvPr>
        </p:nvSpPr>
        <p:spPr>
          <a:xfrm>
            <a:off x="592016" y="180487"/>
            <a:ext cx="9158654" cy="1325563"/>
          </a:xfrm>
        </p:spPr>
        <p:txBody>
          <a:bodyPr>
            <a:normAutofit/>
          </a:bodyPr>
          <a:lstStyle/>
          <a:p>
            <a:pPr algn="ctr"/>
            <a:r>
              <a:rPr lang="tr-TR" sz="2800" b="1" dirty="0"/>
              <a:t>Moleküler Analiz Laboratuvarımız</a:t>
            </a:r>
          </a:p>
        </p:txBody>
      </p:sp>
      <p:pic>
        <p:nvPicPr>
          <p:cNvPr id="3" name="Picture 6" descr="A room with white cabinets and white counter tops&#10;&#10;Description automatically generated">
            <a:extLst>
              <a:ext uri="{FF2B5EF4-FFF2-40B4-BE49-F238E27FC236}">
                <a16:creationId xmlns:a16="http://schemas.microsoft.com/office/drawing/2014/main" id="{2117D62B-59CE-5446-E278-BEB433A020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789" y="1240235"/>
            <a:ext cx="8553713" cy="4811463"/>
          </a:xfrm>
          <a:prstGeom prst="rect">
            <a:avLst/>
          </a:prstGeom>
        </p:spPr>
      </p:pic>
    </p:spTree>
    <p:extLst>
      <p:ext uri="{BB962C8B-B14F-4D97-AF65-F5344CB8AC3E}">
        <p14:creationId xmlns:p14="http://schemas.microsoft.com/office/powerpoint/2010/main" val="6789350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BC55C-2712-E33C-9B59-9C1C45AFE5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F75AD1-C834-582B-63DF-6353CEFDE04F}"/>
              </a:ext>
            </a:extLst>
          </p:cNvPr>
          <p:cNvSpPr>
            <a:spLocks noGrp="1"/>
          </p:cNvSpPr>
          <p:nvPr>
            <p:ph type="title"/>
          </p:nvPr>
        </p:nvSpPr>
        <p:spPr/>
        <p:txBody>
          <a:bodyPr/>
          <a:lstStyle/>
          <a:p>
            <a:r>
              <a:rPr lang="tr-TR" dirty="0"/>
              <a:t>Moleküler Analizler</a:t>
            </a:r>
          </a:p>
        </p:txBody>
      </p:sp>
      <p:sp>
        <p:nvSpPr>
          <p:cNvPr id="29" name="Rectangle 28">
            <a:extLst>
              <a:ext uri="{FF2B5EF4-FFF2-40B4-BE49-F238E27FC236}">
                <a16:creationId xmlns:a16="http://schemas.microsoft.com/office/drawing/2014/main" id="{1225AF0A-544A-9050-CADF-BB3471EBDEB5}"/>
              </a:ext>
            </a:extLst>
          </p:cNvPr>
          <p:cNvSpPr/>
          <p:nvPr/>
        </p:nvSpPr>
        <p:spPr>
          <a:xfrm>
            <a:off x="790569" y="4571999"/>
            <a:ext cx="10237838" cy="294967"/>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Laboratuvarın Öne Çıkan Özellikleri </a:t>
            </a:r>
          </a:p>
        </p:txBody>
      </p:sp>
      <p:sp>
        <p:nvSpPr>
          <p:cNvPr id="30" name="Content Placeholder 2">
            <a:extLst>
              <a:ext uri="{FF2B5EF4-FFF2-40B4-BE49-F238E27FC236}">
                <a16:creationId xmlns:a16="http://schemas.microsoft.com/office/drawing/2014/main" id="{57C758DF-70DA-F8ED-7DEC-92ACB73C6A4A}"/>
              </a:ext>
            </a:extLst>
          </p:cNvPr>
          <p:cNvSpPr txBox="1">
            <a:spLocks/>
          </p:cNvSpPr>
          <p:nvPr/>
        </p:nvSpPr>
        <p:spPr>
          <a:xfrm>
            <a:off x="838200" y="4719485"/>
            <a:ext cx="10515600" cy="1297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fontAlgn="t">
              <a:lnSpc>
                <a:spcPct val="115000"/>
              </a:lnSpc>
              <a:spcBef>
                <a:spcPts val="0"/>
              </a:spcBef>
            </a:pPr>
            <a:endParaRPr lang="fr-FR" sz="2000" dirty="0">
              <a:solidFill>
                <a:srgbClr val="C00000"/>
              </a:solidFill>
            </a:endParaRPr>
          </a:p>
        </p:txBody>
      </p:sp>
      <p:sp>
        <p:nvSpPr>
          <p:cNvPr id="4" name="Metin kutusu 3">
            <a:extLst>
              <a:ext uri="{FF2B5EF4-FFF2-40B4-BE49-F238E27FC236}">
                <a16:creationId xmlns:a16="http://schemas.microsoft.com/office/drawing/2014/main" id="{332F6AF5-A94D-922D-BD04-F6FBBFB4EC1E}"/>
              </a:ext>
            </a:extLst>
          </p:cNvPr>
          <p:cNvSpPr txBox="1"/>
          <p:nvPr/>
        </p:nvSpPr>
        <p:spPr>
          <a:xfrm>
            <a:off x="771024" y="4866966"/>
            <a:ext cx="9951721" cy="729430"/>
          </a:xfrm>
          <a:prstGeom prst="rect">
            <a:avLst/>
          </a:prstGeom>
          <a:noFill/>
        </p:spPr>
        <p:txBody>
          <a:bodyPr wrap="square">
            <a:spAutoFit/>
          </a:bodyPr>
          <a:lstStyle/>
          <a:p>
            <a:pPr fontAlgn="t">
              <a:lnSpc>
                <a:spcPct val="115000"/>
              </a:lnSpc>
            </a:pPr>
            <a:r>
              <a:rPr lang="tr-TR" dirty="0"/>
              <a:t>Moleküler analizler kapsamında, merkezimizde en çok talep edilen analizler; </a:t>
            </a:r>
            <a:r>
              <a:rPr lang="tr-TR" dirty="0">
                <a:solidFill>
                  <a:srgbClr val="C00000"/>
                </a:solidFill>
              </a:rPr>
              <a:t>Enzim aktivite tayini, Antioksidan aktivite tayini </a:t>
            </a:r>
          </a:p>
        </p:txBody>
      </p:sp>
      <p:graphicFrame>
        <p:nvGraphicFramePr>
          <p:cNvPr id="3" name="Table 11">
            <a:extLst>
              <a:ext uri="{FF2B5EF4-FFF2-40B4-BE49-F238E27FC236}">
                <a16:creationId xmlns:a16="http://schemas.microsoft.com/office/drawing/2014/main" id="{57C9A2D1-5DE7-0D4C-BB25-A67E8EF4B9FA}"/>
              </a:ext>
            </a:extLst>
          </p:cNvPr>
          <p:cNvGraphicFramePr>
            <a:graphicFrameLocks noGrp="1"/>
          </p:cNvGraphicFramePr>
          <p:nvPr>
            <p:extLst>
              <p:ext uri="{D42A27DB-BD31-4B8C-83A1-F6EECF244321}">
                <p14:modId xmlns:p14="http://schemas.microsoft.com/office/powerpoint/2010/main" val="1628706993"/>
              </p:ext>
            </p:extLst>
          </p:nvPr>
        </p:nvGraphicFramePr>
        <p:xfrm>
          <a:off x="771024" y="1088005"/>
          <a:ext cx="9854535" cy="3372030"/>
        </p:xfrm>
        <a:graphic>
          <a:graphicData uri="http://schemas.openxmlformats.org/drawingml/2006/table">
            <a:tbl>
              <a:tblPr firstRow="1" bandRow="1">
                <a:tableStyleId>{F5AB1C69-6EDB-4FF4-983F-18BD219EF322}</a:tableStyleId>
              </a:tblPr>
              <a:tblGrid>
                <a:gridCol w="895730">
                  <a:extLst>
                    <a:ext uri="{9D8B030D-6E8A-4147-A177-3AD203B41FA5}">
                      <a16:colId xmlns:a16="http://schemas.microsoft.com/office/drawing/2014/main" val="2310447741"/>
                    </a:ext>
                  </a:extLst>
                </a:gridCol>
                <a:gridCol w="4809490">
                  <a:extLst>
                    <a:ext uri="{9D8B030D-6E8A-4147-A177-3AD203B41FA5}">
                      <a16:colId xmlns:a16="http://schemas.microsoft.com/office/drawing/2014/main" val="1262364910"/>
                    </a:ext>
                  </a:extLst>
                </a:gridCol>
                <a:gridCol w="850531">
                  <a:extLst>
                    <a:ext uri="{9D8B030D-6E8A-4147-A177-3AD203B41FA5}">
                      <a16:colId xmlns:a16="http://schemas.microsoft.com/office/drawing/2014/main" val="3801095282"/>
                    </a:ext>
                  </a:extLst>
                </a:gridCol>
                <a:gridCol w="3298784">
                  <a:extLst>
                    <a:ext uri="{9D8B030D-6E8A-4147-A177-3AD203B41FA5}">
                      <a16:colId xmlns:a16="http://schemas.microsoft.com/office/drawing/2014/main" val="2557468541"/>
                    </a:ext>
                  </a:extLst>
                </a:gridCol>
              </a:tblGrid>
              <a:tr h="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fontAlgn="b"/>
                      <a:r>
                        <a:rPr lang="tr-TR" sz="1600" u="none" strike="noStrike" dirty="0">
                          <a:effectLst/>
                        </a:rPr>
                        <a:t>Sıra</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fontAlgn="b"/>
                      <a:r>
                        <a:rPr lang="tr-TR" sz="1600" u="none" strike="noStrike" dirty="0">
                          <a:effectLst/>
                        </a:rPr>
                        <a:t>Genetik Analiz Adı</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fontAlgn="b"/>
                      <a:r>
                        <a:rPr lang="tr-TR" sz="1600" u="none" strike="noStrike" dirty="0">
                          <a:effectLst/>
                        </a:rPr>
                        <a:t>Sıra</a:t>
                      </a:r>
                      <a:endParaRPr lang="tr-TR" sz="1600" b="0" i="0" u="none" strike="noStrike" dirty="0">
                        <a:solidFill>
                          <a:srgbClr val="000000"/>
                        </a:solidFill>
                        <a:effectLst/>
                        <a:latin typeface="Calibri" panose="020F0502020204030204" pitchFamily="34" charset="0"/>
                      </a:endParaRPr>
                    </a:p>
                  </a:txBody>
                  <a:tcPr marL="16628" marR="16628" marT="16628"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tr-TR" sz="1600" u="none" strike="noStrike" dirty="0">
                          <a:effectLst/>
                        </a:rPr>
                        <a:t>Antioksidan Analiz Adı</a:t>
                      </a:r>
                      <a:endParaRPr lang="tr-TR" sz="1600" b="0" i="0" u="none" strike="noStrike" dirty="0">
                        <a:solidFill>
                          <a:srgbClr val="000000"/>
                        </a:solidFill>
                        <a:effectLst/>
                        <a:latin typeface="Calibri" panose="020F0502020204030204" pitchFamily="34" charset="0"/>
                      </a:endParaRPr>
                    </a:p>
                  </a:txBody>
                  <a:tcPr marL="16628" marR="16628" marT="16628" marB="0" anchor="b"/>
                </a:tc>
                <a:extLst>
                  <a:ext uri="{0D108BD9-81ED-4DB2-BD59-A6C34878D82A}">
                    <a16:rowId xmlns:a16="http://schemas.microsoft.com/office/drawing/2014/main" val="3312986625"/>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Real Time-PCR Gen İfadesi Analizi </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13</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tr-TR" sz="1600" u="none" strike="noStrike" dirty="0">
                          <a:effectLst/>
                        </a:rPr>
                        <a:t>FRAP </a:t>
                      </a:r>
                      <a:endParaRPr lang="tr-TR" sz="1600" b="0" i="0" u="none" strike="noStrike" dirty="0">
                        <a:solidFill>
                          <a:srgbClr val="000000"/>
                        </a:solidFill>
                        <a:effectLst/>
                        <a:latin typeface="Calibri" panose="020F0502020204030204" pitchFamily="34" charset="0"/>
                      </a:endParaRPr>
                    </a:p>
                    <a:p>
                      <a:pPr algn="l" fontAlgn="b"/>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660857749"/>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2</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CDNA Sentezi Ve </a:t>
                      </a:r>
                      <a:r>
                        <a:rPr lang="tr-TR" sz="1600" u="none" strike="noStrike" dirty="0" err="1">
                          <a:effectLst/>
                        </a:rPr>
                        <a:t>Normalizasyonu</a:t>
                      </a:r>
                      <a:r>
                        <a:rPr lang="tr-TR" sz="1600" u="none" strike="noStrike" dirty="0">
                          <a:effectLst/>
                        </a:rPr>
                        <a:t> </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14</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ABTS</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1338765129"/>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3</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nn-NO" sz="1600" u="none" strike="noStrike" dirty="0">
                          <a:effectLst/>
                        </a:rPr>
                        <a:t>Bitkisel Ve Hayvansal Dokulardan DNA/RNA İzolasyonu</a:t>
                      </a:r>
                      <a:endParaRPr lang="nn-NO"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15</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Toplam Fenolik Bileşik Analizi </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4194390103"/>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4</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Et Türü Tayini </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16</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Toplam Flavonoid Analizi</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3821616146"/>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5</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Klasik PCR Analizi </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17</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Enzim Aktivitesi Tayini-SOD</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1606779080"/>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6</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1600" u="none" strike="noStrike" dirty="0" err="1">
                          <a:effectLst/>
                        </a:rPr>
                        <a:t>Agaroz</a:t>
                      </a:r>
                      <a:r>
                        <a:rPr lang="tr-TR" sz="1600" u="none" strike="noStrike" dirty="0">
                          <a:effectLst/>
                        </a:rPr>
                        <a:t> Jel Hazırlama Ve Görüntüleme Sistemi </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18</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Enzim Aktivitesi Tayini-CAT</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3159023988"/>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7</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1600" u="none" strike="noStrike" dirty="0">
                          <a:effectLst/>
                        </a:rPr>
                        <a:t>SDS-PAGE </a:t>
                      </a:r>
                      <a:r>
                        <a:rPr lang="tr-TR" sz="1600" u="none" strike="noStrike" dirty="0" err="1">
                          <a:effectLst/>
                        </a:rPr>
                        <a:t>Elektroforez</a:t>
                      </a:r>
                      <a:r>
                        <a:rPr lang="tr-TR" sz="1600" u="none" strike="noStrike" dirty="0">
                          <a:effectLst/>
                        </a:rPr>
                        <a:t> Ve Görüntüleme Sistemi</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19</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Enzim Aktivitesi Tayini-APX</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2728685721"/>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9</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ELISA Analizi</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20</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Enzim Aktivitesi Tayini-POD</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2256368057"/>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10</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DNA, RNA, Virüs Ve </a:t>
                      </a:r>
                      <a:r>
                        <a:rPr lang="tr-TR" sz="1600" u="none" strike="noStrike" dirty="0" err="1">
                          <a:effectLst/>
                        </a:rPr>
                        <a:t>Plazmid</a:t>
                      </a:r>
                      <a:r>
                        <a:rPr lang="tr-TR" sz="1600" u="none" strike="noStrike" dirty="0">
                          <a:effectLst/>
                        </a:rPr>
                        <a:t> Miktar Tayini</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21</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Enzim Aktivitesi Tayini-PPO</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2297340951"/>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11</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Protein Tayini (Bradford/</a:t>
                      </a:r>
                      <a:r>
                        <a:rPr lang="tr-TR" sz="1600" u="none" strike="noStrike" dirty="0" err="1">
                          <a:effectLst/>
                        </a:rPr>
                        <a:t>Lowry</a:t>
                      </a:r>
                      <a:r>
                        <a:rPr lang="tr-TR" sz="1600" u="none" strike="noStrike" dirty="0">
                          <a:effectLst/>
                        </a:rPr>
                        <a:t>)</a:t>
                      </a:r>
                    </a:p>
                  </a:txBody>
                  <a:tcPr marL="16862" marR="16862" marT="16862"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b"/>
                      <a:r>
                        <a:rPr lang="tr-TR" sz="1600" u="none" strike="noStrike" dirty="0">
                          <a:effectLst/>
                        </a:rPr>
                        <a:t>22</a:t>
                      </a:r>
                      <a:endParaRPr lang="tr-TR" sz="1600" b="0" i="0" u="none" strike="noStrike" dirty="0">
                        <a:solidFill>
                          <a:srgbClr val="000000"/>
                        </a:solidFill>
                        <a:effectLst/>
                        <a:latin typeface="Calibri" panose="020F0502020204030204" pitchFamily="34" charset="0"/>
                      </a:endParaRPr>
                    </a:p>
                  </a:txBody>
                  <a:tcPr marL="16628" marR="16628" marT="16628" marB="0"/>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b"/>
                      <a:r>
                        <a:rPr lang="tr-TR" sz="1600" u="none" strike="noStrike" dirty="0">
                          <a:effectLst/>
                        </a:rPr>
                        <a:t>TBARS/MDA ( Malondialdehyde) Tayini </a:t>
                      </a:r>
                      <a:endParaRPr lang="tr-TR" sz="1600" b="0" i="0" u="none" strike="noStrike" dirty="0">
                        <a:solidFill>
                          <a:srgbClr val="000000"/>
                        </a:solidFill>
                        <a:effectLst/>
                        <a:latin typeface="Calibri" panose="020F0502020204030204" pitchFamily="34" charset="0"/>
                      </a:endParaRPr>
                    </a:p>
                  </a:txBody>
                  <a:tcPr marL="16628" marR="16628" marT="16628" marB="0"/>
                </a:tc>
                <a:extLst>
                  <a:ext uri="{0D108BD9-81ED-4DB2-BD59-A6C34878D82A}">
                    <a16:rowId xmlns:a16="http://schemas.microsoft.com/office/drawing/2014/main" val="2792032754"/>
                  </a:ext>
                </a:extLst>
              </a:tr>
              <a:tr h="0">
                <a:tc>
                  <a:txBody>
                    <a:bodyPr/>
                    <a:lstStyle/>
                    <a:p>
                      <a:pPr algn="ctr" fontAlgn="b"/>
                      <a:r>
                        <a:rPr lang="tr-TR" sz="1600" u="none" strike="noStrike" dirty="0">
                          <a:effectLst/>
                        </a:rPr>
                        <a:t>12</a:t>
                      </a:r>
                      <a:endParaRPr lang="tr-TR" sz="1600" b="0" i="0" u="none" strike="noStrike" dirty="0">
                        <a:solidFill>
                          <a:srgbClr val="000000"/>
                        </a:solidFill>
                        <a:effectLst/>
                        <a:latin typeface="Calibri" panose="020F0502020204030204" pitchFamily="34" charset="0"/>
                      </a:endParaRPr>
                    </a:p>
                  </a:txBody>
                  <a:tcPr marL="16862" marR="16862" marT="16862" marB="0"/>
                </a:tc>
                <a:tc>
                  <a:txBody>
                    <a:bodyPr/>
                    <a:lstStyle/>
                    <a:p>
                      <a:pPr algn="l" fontAlgn="b"/>
                      <a:r>
                        <a:rPr lang="tr-TR" sz="1600" u="none" strike="noStrike" dirty="0">
                          <a:effectLst/>
                        </a:rPr>
                        <a:t>DNA Koruma Tayini</a:t>
                      </a:r>
                    </a:p>
                  </a:txBody>
                  <a:tcPr marL="16862" marR="16862" marT="16862" marB="0"/>
                </a:tc>
                <a:tc>
                  <a:txBody>
                    <a:bodyPr/>
                    <a:lstStyle/>
                    <a:p>
                      <a:pPr algn="ctr" fontAlgn="b"/>
                      <a:endParaRPr lang="tr-TR" sz="1600" u="none" strike="noStrike" dirty="0">
                        <a:effectLst/>
                      </a:endParaRPr>
                    </a:p>
                  </a:txBody>
                  <a:tcPr marL="16862" marR="16862" marT="16862" marB="0"/>
                </a:tc>
                <a:tc>
                  <a:txBody>
                    <a:bodyPr/>
                    <a:lstStyle/>
                    <a:p>
                      <a:pPr algn="l" fontAlgn="b"/>
                      <a:endParaRPr lang="tr-TR" sz="1600" u="none" strike="noStrike" dirty="0">
                        <a:effectLst/>
                      </a:endParaRPr>
                    </a:p>
                  </a:txBody>
                  <a:tcPr marL="16862" marR="16862" marT="16862" marB="0"/>
                </a:tc>
                <a:extLst>
                  <a:ext uri="{0D108BD9-81ED-4DB2-BD59-A6C34878D82A}">
                    <a16:rowId xmlns:a16="http://schemas.microsoft.com/office/drawing/2014/main" val="1643880018"/>
                  </a:ext>
                </a:extLst>
              </a:tr>
            </a:tbl>
          </a:graphicData>
        </a:graphic>
      </p:graphicFrame>
    </p:spTree>
    <p:extLst>
      <p:ext uri="{BB962C8B-B14F-4D97-AF65-F5344CB8AC3E}">
        <p14:creationId xmlns:p14="http://schemas.microsoft.com/office/powerpoint/2010/main" val="3085443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nodePh="1">
                                  <p:stCondLst>
                                    <p:cond delay="0"/>
                                  </p:stCondLst>
                                  <p:endCondLst>
                                    <p:cond evt="begin" delay="0">
                                      <p:tn val="9"/>
                                    </p:cond>
                                  </p:end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E346F-4DC5-3E29-F4B4-8AD79D71CF67}"/>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2E9574A5-82C7-30F0-C5BC-1438EEE713F7}"/>
              </a:ext>
            </a:extLst>
          </p:cNvPr>
          <p:cNvSpPr>
            <a:spLocks noGrp="1"/>
          </p:cNvSpPr>
          <p:nvPr>
            <p:ph type="title"/>
          </p:nvPr>
        </p:nvSpPr>
        <p:spPr>
          <a:xfrm>
            <a:off x="592016" y="180487"/>
            <a:ext cx="9158654" cy="1325563"/>
          </a:xfrm>
        </p:spPr>
        <p:txBody>
          <a:bodyPr>
            <a:normAutofit/>
          </a:bodyPr>
          <a:lstStyle/>
          <a:p>
            <a:pPr algn="ctr"/>
            <a:r>
              <a:rPr lang="tr-TR" sz="2800" b="1" dirty="0"/>
              <a:t>Mikrobiyoloji Analiz Laboratuvarımız</a:t>
            </a:r>
          </a:p>
        </p:txBody>
      </p:sp>
      <p:pic>
        <p:nvPicPr>
          <p:cNvPr id="4" name="Content Placeholder 5" descr="A room with white cabinets and glass walls&#10;&#10;Description automatically generated">
            <a:extLst>
              <a:ext uri="{FF2B5EF4-FFF2-40B4-BE49-F238E27FC236}">
                <a16:creationId xmlns:a16="http://schemas.microsoft.com/office/drawing/2014/main" id="{65950437-F812-E7A1-9247-DD241B178B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3782" y="1248747"/>
            <a:ext cx="8346723" cy="4673155"/>
          </a:xfrm>
          <a:prstGeom prst="rect">
            <a:avLst/>
          </a:prstGeom>
        </p:spPr>
      </p:pic>
    </p:spTree>
    <p:extLst>
      <p:ext uri="{BB962C8B-B14F-4D97-AF65-F5344CB8AC3E}">
        <p14:creationId xmlns:p14="http://schemas.microsoft.com/office/powerpoint/2010/main" val="3409080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55721-FB72-5CF8-6C7D-BD4C9F54F0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B943B7-39FE-291E-71EC-FBA67C2790DF}"/>
              </a:ext>
            </a:extLst>
          </p:cNvPr>
          <p:cNvSpPr>
            <a:spLocks noGrp="1"/>
          </p:cNvSpPr>
          <p:nvPr>
            <p:ph type="title"/>
          </p:nvPr>
        </p:nvSpPr>
        <p:spPr/>
        <p:txBody>
          <a:bodyPr/>
          <a:lstStyle/>
          <a:p>
            <a:r>
              <a:rPr lang="tr-TR" dirty="0"/>
              <a:t>Mikrobiyolojik Analizler</a:t>
            </a:r>
          </a:p>
        </p:txBody>
      </p:sp>
      <p:sp>
        <p:nvSpPr>
          <p:cNvPr id="29" name="Rectangle 28">
            <a:extLst>
              <a:ext uri="{FF2B5EF4-FFF2-40B4-BE49-F238E27FC236}">
                <a16:creationId xmlns:a16="http://schemas.microsoft.com/office/drawing/2014/main" id="{6E0358CD-CA01-1E0A-FAA3-1C85A831F02C}"/>
              </a:ext>
            </a:extLst>
          </p:cNvPr>
          <p:cNvSpPr/>
          <p:nvPr/>
        </p:nvSpPr>
        <p:spPr>
          <a:xfrm>
            <a:off x="838198" y="4526979"/>
            <a:ext cx="10237838" cy="294967"/>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Laboratuvarın Öne Çıkan Özellikleri </a:t>
            </a:r>
          </a:p>
        </p:txBody>
      </p:sp>
      <p:sp>
        <p:nvSpPr>
          <p:cNvPr id="30" name="Content Placeholder 2">
            <a:extLst>
              <a:ext uri="{FF2B5EF4-FFF2-40B4-BE49-F238E27FC236}">
                <a16:creationId xmlns:a16="http://schemas.microsoft.com/office/drawing/2014/main" id="{D18B5EA1-F689-AC43-4BF1-1361FA01A153}"/>
              </a:ext>
            </a:extLst>
          </p:cNvPr>
          <p:cNvSpPr txBox="1">
            <a:spLocks/>
          </p:cNvSpPr>
          <p:nvPr/>
        </p:nvSpPr>
        <p:spPr>
          <a:xfrm>
            <a:off x="838200" y="4719485"/>
            <a:ext cx="10515600" cy="1297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fontAlgn="t">
              <a:lnSpc>
                <a:spcPct val="115000"/>
              </a:lnSpc>
              <a:spcBef>
                <a:spcPts val="0"/>
              </a:spcBef>
            </a:pPr>
            <a:endParaRPr lang="fr-FR" sz="2000" dirty="0">
              <a:solidFill>
                <a:srgbClr val="C00000"/>
              </a:solidFill>
            </a:endParaRPr>
          </a:p>
        </p:txBody>
      </p:sp>
      <p:graphicFrame>
        <p:nvGraphicFramePr>
          <p:cNvPr id="5" name="Table 11">
            <a:extLst>
              <a:ext uri="{FF2B5EF4-FFF2-40B4-BE49-F238E27FC236}">
                <a16:creationId xmlns:a16="http://schemas.microsoft.com/office/drawing/2014/main" id="{30381FE6-CDD9-DF1B-0591-6CD30BB7638A}"/>
              </a:ext>
            </a:extLst>
          </p:cNvPr>
          <p:cNvGraphicFramePr>
            <a:graphicFrameLocks noGrp="1"/>
          </p:cNvGraphicFramePr>
          <p:nvPr>
            <p:extLst>
              <p:ext uri="{D42A27DB-BD31-4B8C-83A1-F6EECF244321}">
                <p14:modId xmlns:p14="http://schemas.microsoft.com/office/powerpoint/2010/main" val="2800397395"/>
              </p:ext>
            </p:extLst>
          </p:nvPr>
        </p:nvGraphicFramePr>
        <p:xfrm>
          <a:off x="1400410" y="1102494"/>
          <a:ext cx="9008719" cy="3296606"/>
        </p:xfrm>
        <a:graphic>
          <a:graphicData uri="http://schemas.openxmlformats.org/drawingml/2006/table">
            <a:tbl>
              <a:tblPr firstRow="1" bandRow="1">
                <a:tableStyleId>{F5AB1C69-6EDB-4FF4-983F-18BD219EF322}</a:tableStyleId>
              </a:tblPr>
              <a:tblGrid>
                <a:gridCol w="1000726">
                  <a:extLst>
                    <a:ext uri="{9D8B030D-6E8A-4147-A177-3AD203B41FA5}">
                      <a16:colId xmlns:a16="http://schemas.microsoft.com/office/drawing/2014/main" val="2310447741"/>
                    </a:ext>
                  </a:extLst>
                </a:gridCol>
                <a:gridCol w="3226705">
                  <a:extLst>
                    <a:ext uri="{9D8B030D-6E8A-4147-A177-3AD203B41FA5}">
                      <a16:colId xmlns:a16="http://schemas.microsoft.com/office/drawing/2014/main" val="1262364910"/>
                    </a:ext>
                  </a:extLst>
                </a:gridCol>
                <a:gridCol w="688932">
                  <a:extLst>
                    <a:ext uri="{9D8B030D-6E8A-4147-A177-3AD203B41FA5}">
                      <a16:colId xmlns:a16="http://schemas.microsoft.com/office/drawing/2014/main" val="2850317891"/>
                    </a:ext>
                  </a:extLst>
                </a:gridCol>
                <a:gridCol w="4092356">
                  <a:extLst>
                    <a:ext uri="{9D8B030D-6E8A-4147-A177-3AD203B41FA5}">
                      <a16:colId xmlns:a16="http://schemas.microsoft.com/office/drawing/2014/main" val="3874463105"/>
                    </a:ext>
                  </a:extLst>
                </a:gridCol>
              </a:tblGrid>
              <a:tr h="319316">
                <a:tc>
                  <a:txBody>
                    <a:bodyPr/>
                    <a:lstStyle/>
                    <a:p>
                      <a:pPr algn="ctr" fontAlgn="b"/>
                      <a:r>
                        <a:rPr lang="tr-TR" sz="1600" u="none" strike="noStrike" dirty="0">
                          <a:effectLst/>
                        </a:rPr>
                        <a:t>Sıra</a:t>
                      </a:r>
                      <a:endParaRPr lang="tr-TR" sz="1600" b="0" i="0" u="none" strike="noStrike" dirty="0">
                        <a:solidFill>
                          <a:srgbClr val="000000"/>
                        </a:solidFill>
                        <a:effectLst/>
                        <a:latin typeface="Calibri" panose="020F0502020204030204" pitchFamily="34" charset="0"/>
                      </a:endParaRPr>
                    </a:p>
                  </a:txBody>
                  <a:tcPr marL="16628" marR="16628" marT="16628" marB="0" anchor="b"/>
                </a:tc>
                <a:tc>
                  <a:txBody>
                    <a:bodyPr/>
                    <a:lstStyle/>
                    <a:p>
                      <a:pPr algn="l" fontAlgn="b"/>
                      <a:r>
                        <a:rPr lang="tr-TR" sz="1600" u="none" strike="noStrike" dirty="0">
                          <a:effectLst/>
                        </a:rPr>
                        <a:t>Yapılan Analizler</a:t>
                      </a:r>
                      <a:endParaRPr lang="tr-TR" sz="1600" b="0" i="0" u="none" strike="noStrike" dirty="0">
                        <a:solidFill>
                          <a:srgbClr val="000000"/>
                        </a:solidFill>
                        <a:effectLst/>
                        <a:latin typeface="Calibri" panose="020F0502020204030204" pitchFamily="34" charset="0"/>
                      </a:endParaRPr>
                    </a:p>
                  </a:txBody>
                  <a:tcPr marL="16628" marR="16628" marT="16628" marB="0" anchor="b"/>
                </a:tc>
                <a:tc>
                  <a:txBody>
                    <a:bodyPr/>
                    <a:lstStyle/>
                    <a:p>
                      <a:pPr algn="ctr" fontAlgn="b"/>
                      <a:r>
                        <a:rPr lang="tr-TR" sz="1600" u="none" strike="noStrike" dirty="0">
                          <a:effectLst/>
                        </a:rPr>
                        <a:t>Sıra </a:t>
                      </a:r>
                      <a:endParaRPr lang="tr-TR" sz="1600" b="0" i="0" u="none" strike="noStrike" dirty="0">
                        <a:solidFill>
                          <a:srgbClr val="000000"/>
                        </a:solidFill>
                        <a:effectLst/>
                        <a:latin typeface="Calibri" panose="020F0502020204030204" pitchFamily="34" charset="0"/>
                      </a:endParaRPr>
                    </a:p>
                  </a:txBody>
                  <a:tcPr marL="16628" marR="16628" marT="16628" marB="0" anchor="b"/>
                </a:tc>
                <a:tc>
                  <a:txBody>
                    <a:bodyPr/>
                    <a:lstStyle/>
                    <a:p>
                      <a:pPr algn="l" fontAlgn="b"/>
                      <a:r>
                        <a:rPr lang="tr-TR" sz="1600" u="none" strike="noStrike" dirty="0">
                          <a:effectLst/>
                        </a:rPr>
                        <a:t>Yapılan Analizler</a:t>
                      </a:r>
                      <a:endParaRPr lang="tr-TR" sz="1600" b="0" i="0" u="none" strike="noStrike" dirty="0">
                        <a:solidFill>
                          <a:srgbClr val="000000"/>
                        </a:solidFill>
                        <a:effectLst/>
                        <a:latin typeface="Calibri" panose="020F0502020204030204" pitchFamily="34" charset="0"/>
                      </a:endParaRPr>
                    </a:p>
                  </a:txBody>
                  <a:tcPr marL="16628" marR="16628" marT="16628" marB="0" anchor="b"/>
                </a:tc>
                <a:extLst>
                  <a:ext uri="{0D108BD9-81ED-4DB2-BD59-A6C34878D82A}">
                    <a16:rowId xmlns:a16="http://schemas.microsoft.com/office/drawing/2014/main" val="3312986625"/>
                  </a:ext>
                </a:extLst>
              </a:tr>
              <a:tr h="462981">
                <a:tc>
                  <a:txBody>
                    <a:bodyPr/>
                    <a:lstStyle/>
                    <a:p>
                      <a:pPr algn="ctr" fontAlgn="b"/>
                      <a:r>
                        <a:rPr lang="tr-TR" sz="1600" u="none" strike="noStrike" dirty="0">
                          <a:effectLst/>
                        </a:rPr>
                        <a:t>1</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a:effectLst/>
                        </a:rPr>
                        <a:t>Toplam Aerobik </a:t>
                      </a:r>
                      <a:r>
                        <a:rPr lang="tr-TR" sz="1600" u="none" strike="noStrike" dirty="0" err="1">
                          <a:effectLst/>
                        </a:rPr>
                        <a:t>Mezofilik</a:t>
                      </a:r>
                      <a:r>
                        <a:rPr lang="tr-TR" sz="1600" u="none" strike="noStrike" dirty="0">
                          <a:effectLst/>
                        </a:rPr>
                        <a:t> Koloni Sayısı 37 C</a:t>
                      </a:r>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600" u="none" strike="noStrike" dirty="0">
                          <a:effectLst/>
                        </a:rPr>
                        <a:t>9</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err="1">
                          <a:effectLst/>
                        </a:rPr>
                        <a:t>Clostridium</a:t>
                      </a:r>
                      <a:r>
                        <a:rPr lang="tr-TR" sz="1600" u="none" strike="noStrike" dirty="0">
                          <a:effectLst/>
                        </a:rPr>
                        <a:t> </a:t>
                      </a:r>
                      <a:r>
                        <a:rPr lang="tr-TR" sz="1600" u="none" strike="noStrike" dirty="0" err="1">
                          <a:effectLst/>
                        </a:rPr>
                        <a:t>Perfringes</a:t>
                      </a:r>
                      <a:endParaRPr lang="tr-TR" sz="16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60857749"/>
                  </a:ext>
                </a:extLst>
              </a:tr>
              <a:tr h="462981">
                <a:tc>
                  <a:txBody>
                    <a:bodyPr/>
                    <a:lstStyle/>
                    <a:p>
                      <a:pPr algn="ctr" fontAlgn="b"/>
                      <a:r>
                        <a:rPr lang="tr-TR" sz="1600" u="none" strike="noStrike" dirty="0">
                          <a:effectLst/>
                        </a:rPr>
                        <a:t>2</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a:effectLst/>
                        </a:rPr>
                        <a:t>Toplam Aerobik </a:t>
                      </a:r>
                      <a:r>
                        <a:rPr lang="tr-TR" sz="1600" u="none" strike="noStrike" dirty="0" err="1">
                          <a:effectLst/>
                        </a:rPr>
                        <a:t>Mezofilik</a:t>
                      </a:r>
                      <a:r>
                        <a:rPr lang="tr-TR" sz="1600" u="none" strike="noStrike" dirty="0">
                          <a:effectLst/>
                        </a:rPr>
                        <a:t> Koloni Sayısı 22 C</a:t>
                      </a:r>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600" u="none" strike="noStrike" dirty="0">
                          <a:effectLst/>
                        </a:rPr>
                        <a:t>10</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err="1">
                          <a:effectLst/>
                        </a:rPr>
                        <a:t>Bacillus</a:t>
                      </a:r>
                      <a:r>
                        <a:rPr lang="tr-TR" sz="1600" u="none" strike="noStrike" dirty="0">
                          <a:effectLst/>
                        </a:rPr>
                        <a:t> </a:t>
                      </a:r>
                      <a:r>
                        <a:rPr lang="tr-TR" sz="1600" u="none" strike="noStrike" dirty="0" err="1">
                          <a:effectLst/>
                        </a:rPr>
                        <a:t>Cereus</a:t>
                      </a:r>
                      <a:endParaRPr lang="tr-TR" sz="1600" u="none" strike="noStrike" dirty="0">
                        <a:effectLst/>
                      </a:endParaRPr>
                    </a:p>
                  </a:txBody>
                  <a:tcPr marL="9525" marR="9525" marT="9525" marB="0" anchor="b"/>
                </a:tc>
                <a:extLst>
                  <a:ext uri="{0D108BD9-81ED-4DB2-BD59-A6C34878D82A}">
                    <a16:rowId xmlns:a16="http://schemas.microsoft.com/office/drawing/2014/main" val="1338765129"/>
                  </a:ext>
                </a:extLst>
              </a:tr>
              <a:tr h="297135">
                <a:tc>
                  <a:txBody>
                    <a:bodyPr/>
                    <a:lstStyle/>
                    <a:p>
                      <a:pPr algn="ctr" fontAlgn="b"/>
                      <a:r>
                        <a:rPr lang="tr-TR" sz="1600" u="none" strike="noStrike" dirty="0">
                          <a:effectLst/>
                        </a:rPr>
                        <a:t>3</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err="1">
                          <a:effectLst/>
                        </a:rPr>
                        <a:t>Koliform</a:t>
                      </a:r>
                      <a:r>
                        <a:rPr lang="tr-TR" sz="1600" u="none" strike="noStrike" dirty="0">
                          <a:effectLst/>
                        </a:rPr>
                        <a:t> Bakteri  Sayısı</a:t>
                      </a:r>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600" u="none" strike="noStrike" dirty="0">
                          <a:effectLst/>
                        </a:rPr>
                        <a:t>11</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a:effectLst/>
                        </a:rPr>
                        <a:t>Sünme (Rop ) Analizi</a:t>
                      </a:r>
                      <a:endParaRPr lang="tr-TR" sz="16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94390103"/>
                  </a:ext>
                </a:extLst>
              </a:tr>
              <a:tr h="297135">
                <a:tc>
                  <a:txBody>
                    <a:bodyPr/>
                    <a:lstStyle/>
                    <a:p>
                      <a:pPr algn="ctr" fontAlgn="b"/>
                      <a:r>
                        <a:rPr lang="tr-TR" sz="1600" u="none" strike="noStrike" dirty="0">
                          <a:effectLst/>
                        </a:rPr>
                        <a:t>4</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err="1">
                          <a:effectLst/>
                        </a:rPr>
                        <a:t>E.Coli</a:t>
                      </a:r>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600" u="none" strike="noStrike" dirty="0">
                          <a:effectLst/>
                        </a:rPr>
                        <a:t>12</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a:effectLst/>
                        </a:rPr>
                        <a:t>Antibiyotik Kalıntısı</a:t>
                      </a:r>
                      <a:endParaRPr lang="tr-TR" sz="16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21616146"/>
                  </a:ext>
                </a:extLst>
              </a:tr>
              <a:tr h="297135">
                <a:tc>
                  <a:txBody>
                    <a:bodyPr/>
                    <a:lstStyle/>
                    <a:p>
                      <a:pPr algn="ctr" fontAlgn="b"/>
                      <a:r>
                        <a:rPr lang="tr-TR" sz="1600" u="none" strike="noStrike" dirty="0">
                          <a:effectLst/>
                        </a:rPr>
                        <a:t>5</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err="1">
                          <a:effectLst/>
                        </a:rPr>
                        <a:t>E.Coli</a:t>
                      </a:r>
                      <a:r>
                        <a:rPr lang="tr-TR" sz="1600" u="none" strike="noStrike" dirty="0">
                          <a:effectLst/>
                        </a:rPr>
                        <a:t> O157:H7</a:t>
                      </a:r>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600" u="none" strike="noStrike" dirty="0">
                          <a:effectLst/>
                        </a:rPr>
                        <a:t>13</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a:effectLst/>
                        </a:rPr>
                        <a:t>Maya Ve Küf Sayısı</a:t>
                      </a:r>
                      <a:endParaRPr lang="tr-TR" sz="16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606779080"/>
                  </a:ext>
                </a:extLst>
              </a:tr>
              <a:tr h="297135">
                <a:tc>
                  <a:txBody>
                    <a:bodyPr/>
                    <a:lstStyle/>
                    <a:p>
                      <a:pPr algn="ctr" fontAlgn="b"/>
                      <a:r>
                        <a:rPr lang="tr-TR" sz="1600" u="none" strike="noStrike" dirty="0">
                          <a:effectLst/>
                        </a:rPr>
                        <a:t>6</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err="1">
                          <a:effectLst/>
                        </a:rPr>
                        <a:t>Salmonella</a:t>
                      </a:r>
                      <a:r>
                        <a:rPr lang="tr-TR" sz="1600" u="none" strike="noStrike" dirty="0">
                          <a:effectLst/>
                        </a:rPr>
                        <a:t> </a:t>
                      </a:r>
                      <a:r>
                        <a:rPr lang="tr-TR" sz="1600" u="none" strike="noStrike" dirty="0" err="1">
                          <a:effectLst/>
                        </a:rPr>
                        <a:t>Spp</a:t>
                      </a:r>
                      <a:r>
                        <a:rPr lang="tr-TR" sz="1600" u="none" strike="noStrike" dirty="0">
                          <a:effectLst/>
                        </a:rPr>
                        <a:t>.</a:t>
                      </a:r>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600" u="none" strike="noStrike" dirty="0">
                          <a:effectLst/>
                        </a:rPr>
                        <a:t>14</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a:effectLst/>
                        </a:rPr>
                        <a:t>Böcek Parçaları Ve Yumurtaları</a:t>
                      </a:r>
                      <a:endParaRPr lang="tr-TR" sz="16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59023988"/>
                  </a:ext>
                </a:extLst>
              </a:tr>
              <a:tr h="297135">
                <a:tc>
                  <a:txBody>
                    <a:bodyPr/>
                    <a:lstStyle/>
                    <a:p>
                      <a:pPr algn="ctr" fontAlgn="b"/>
                      <a:r>
                        <a:rPr lang="tr-TR" sz="1600" u="none" strike="noStrike" dirty="0">
                          <a:effectLst/>
                        </a:rPr>
                        <a:t>7</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err="1">
                          <a:effectLst/>
                        </a:rPr>
                        <a:t>P.Aureginosa</a:t>
                      </a:r>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600" u="none" strike="noStrike" dirty="0">
                          <a:effectLst/>
                        </a:rPr>
                        <a:t>15</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a:effectLst/>
                        </a:rPr>
                        <a:t>Ortam Havasının </a:t>
                      </a:r>
                      <a:r>
                        <a:rPr lang="tr-TR" sz="1600" u="none" strike="noStrike" dirty="0" err="1">
                          <a:effectLst/>
                        </a:rPr>
                        <a:t>Mikrobiyal</a:t>
                      </a:r>
                      <a:r>
                        <a:rPr lang="tr-TR" sz="1600" u="none" strike="noStrike" dirty="0">
                          <a:effectLst/>
                        </a:rPr>
                        <a:t> Yükünün Kontrolü</a:t>
                      </a:r>
                      <a:endParaRPr lang="tr-TR" sz="16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28685721"/>
                  </a:ext>
                </a:extLst>
              </a:tr>
              <a:tr h="462981">
                <a:tc>
                  <a:txBody>
                    <a:bodyPr/>
                    <a:lstStyle/>
                    <a:p>
                      <a:pPr algn="ctr" fontAlgn="b"/>
                      <a:r>
                        <a:rPr lang="tr-TR" sz="1600" u="none" strike="noStrike" dirty="0">
                          <a:effectLst/>
                        </a:rPr>
                        <a:t>8</a:t>
                      </a:r>
                      <a:endParaRPr lang="tr-TR" sz="1600" b="0" i="0" u="none" strike="noStrike" dirty="0">
                        <a:solidFill>
                          <a:srgbClr val="000000"/>
                        </a:solidFill>
                        <a:effectLst/>
                        <a:latin typeface="Calibri" panose="020F0502020204030204" pitchFamily="34" charset="0"/>
                      </a:endParaRPr>
                    </a:p>
                  </a:txBody>
                  <a:tcPr marL="16862" marR="16862" marT="16862" marB="0" anchor="b"/>
                </a:tc>
                <a:tc>
                  <a:txBody>
                    <a:bodyPr/>
                    <a:lstStyle/>
                    <a:p>
                      <a:pPr algn="l" fontAlgn="b"/>
                      <a:r>
                        <a:rPr lang="tr-TR" sz="1600" u="none" strike="noStrike" dirty="0" err="1">
                          <a:effectLst/>
                        </a:rPr>
                        <a:t>Staphylococcus</a:t>
                      </a:r>
                      <a:r>
                        <a:rPr lang="tr-TR" sz="1600" u="none" strike="noStrike" dirty="0">
                          <a:effectLst/>
                        </a:rPr>
                        <a:t> </a:t>
                      </a:r>
                      <a:r>
                        <a:rPr lang="tr-TR" sz="1600" u="none" strike="noStrike" dirty="0" err="1">
                          <a:effectLst/>
                        </a:rPr>
                        <a:t>Aureus</a:t>
                      </a:r>
                      <a:r>
                        <a:rPr lang="tr-TR" sz="1600" u="none" strike="noStrike" dirty="0">
                          <a:effectLst/>
                        </a:rPr>
                        <a:t>(</a:t>
                      </a:r>
                      <a:r>
                        <a:rPr lang="tr-TR" sz="1600" u="none" strike="noStrike" dirty="0" err="1">
                          <a:effectLst/>
                        </a:rPr>
                        <a:t>koagülaz</a:t>
                      </a:r>
                      <a:r>
                        <a:rPr lang="tr-TR" sz="1600" u="none" strike="noStrike" dirty="0">
                          <a:effectLst/>
                        </a:rPr>
                        <a:t> (+) Stafilokoklar)</a:t>
                      </a:r>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tr-TR"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tr-TR" sz="16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58646912"/>
                  </a:ext>
                </a:extLst>
              </a:tr>
            </a:tbl>
          </a:graphicData>
        </a:graphic>
      </p:graphicFrame>
      <p:sp>
        <p:nvSpPr>
          <p:cNvPr id="8" name="Metin kutusu 7">
            <a:extLst>
              <a:ext uri="{FF2B5EF4-FFF2-40B4-BE49-F238E27FC236}">
                <a16:creationId xmlns:a16="http://schemas.microsoft.com/office/drawing/2014/main" id="{1D8B06B9-4712-5842-2CC3-1BB8168930FB}"/>
              </a:ext>
            </a:extLst>
          </p:cNvPr>
          <p:cNvSpPr txBox="1"/>
          <p:nvPr/>
        </p:nvSpPr>
        <p:spPr>
          <a:xfrm>
            <a:off x="838198" y="4901413"/>
            <a:ext cx="8881999" cy="729430"/>
          </a:xfrm>
          <a:prstGeom prst="rect">
            <a:avLst/>
          </a:prstGeom>
          <a:noFill/>
        </p:spPr>
        <p:txBody>
          <a:bodyPr wrap="square">
            <a:spAutoFit/>
          </a:bodyPr>
          <a:lstStyle/>
          <a:p>
            <a:pPr fontAlgn="t">
              <a:lnSpc>
                <a:spcPct val="115000"/>
              </a:lnSpc>
            </a:pPr>
            <a:r>
              <a:rPr lang="tr-TR" dirty="0"/>
              <a:t>Mikrobiyoloji analizleri kapsamında, merkezimizde en çok talep edilen analizler; </a:t>
            </a:r>
            <a:r>
              <a:rPr lang="tr-TR" dirty="0">
                <a:solidFill>
                  <a:srgbClr val="C00000"/>
                </a:solidFill>
              </a:rPr>
              <a:t>Antimikrobiyal aktivite tayini</a:t>
            </a:r>
            <a:endParaRPr lang="tr-TR" sz="2000" dirty="0">
              <a:solidFill>
                <a:srgbClr val="C00000"/>
              </a:solidFill>
            </a:endParaRPr>
          </a:p>
        </p:txBody>
      </p:sp>
    </p:spTree>
    <p:extLst>
      <p:ext uri="{BB962C8B-B14F-4D97-AF65-F5344CB8AC3E}">
        <p14:creationId xmlns:p14="http://schemas.microsoft.com/office/powerpoint/2010/main" val="2650588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nodePh="1">
                                  <p:stCondLst>
                                    <p:cond delay="0"/>
                                  </p:stCondLst>
                                  <p:endCondLst>
                                    <p:cond evt="begin" delay="0">
                                      <p:tn val="9"/>
                                    </p:cond>
                                  </p:end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sp>
        <p:nvSpPr>
          <p:cNvPr id="4" name="İçerik Yer Tutucusu 3">
            <a:extLst>
              <a:ext uri="{FF2B5EF4-FFF2-40B4-BE49-F238E27FC236}">
                <a16:creationId xmlns:a16="http://schemas.microsoft.com/office/drawing/2014/main" id="{987BA107-C8AD-910D-F1AB-523795ED7FEE}"/>
              </a:ext>
            </a:extLst>
          </p:cNvPr>
          <p:cNvSpPr>
            <a:spLocks noGrp="1"/>
          </p:cNvSpPr>
          <p:nvPr>
            <p:ph idx="1"/>
          </p:nvPr>
        </p:nvSpPr>
        <p:spPr/>
        <p:txBody>
          <a:bodyPr/>
          <a:lstStyle/>
          <a:p>
            <a:endParaRPr lang="tr-TR"/>
          </a:p>
        </p:txBody>
      </p:sp>
      <p:graphicFrame>
        <p:nvGraphicFramePr>
          <p:cNvPr id="5" name="Grafik 4">
            <a:extLst>
              <a:ext uri="{FF2B5EF4-FFF2-40B4-BE49-F238E27FC236}">
                <a16:creationId xmlns:a16="http://schemas.microsoft.com/office/drawing/2014/main" id="{5F22AEB1-BFB7-984A-C3ED-F958F3D35B23}"/>
              </a:ext>
            </a:extLst>
          </p:cNvPr>
          <p:cNvGraphicFramePr>
            <a:graphicFrameLocks/>
          </p:cNvGraphicFramePr>
          <p:nvPr>
            <p:extLst>
              <p:ext uri="{D42A27DB-BD31-4B8C-83A1-F6EECF244321}">
                <p14:modId xmlns:p14="http://schemas.microsoft.com/office/powerpoint/2010/main" val="2690295062"/>
              </p:ext>
            </p:extLst>
          </p:nvPr>
        </p:nvGraphicFramePr>
        <p:xfrm>
          <a:off x="1315278" y="1331842"/>
          <a:ext cx="7709452" cy="39259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590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sp>
        <p:nvSpPr>
          <p:cNvPr id="4" name="İçerik Yer Tutucusu 3">
            <a:extLst>
              <a:ext uri="{FF2B5EF4-FFF2-40B4-BE49-F238E27FC236}">
                <a16:creationId xmlns:a16="http://schemas.microsoft.com/office/drawing/2014/main" id="{FE360304-ADFB-4658-778E-5DA5A1464B4E}"/>
              </a:ext>
            </a:extLst>
          </p:cNvPr>
          <p:cNvSpPr>
            <a:spLocks noGrp="1"/>
          </p:cNvSpPr>
          <p:nvPr>
            <p:ph idx="1"/>
          </p:nvPr>
        </p:nvSpPr>
        <p:spPr/>
        <p:txBody>
          <a:bodyPr/>
          <a:lstStyle/>
          <a:p>
            <a:endParaRPr lang="tr-TR"/>
          </a:p>
        </p:txBody>
      </p:sp>
      <p:graphicFrame>
        <p:nvGraphicFramePr>
          <p:cNvPr id="5" name="Grafik 4">
            <a:extLst>
              <a:ext uri="{FF2B5EF4-FFF2-40B4-BE49-F238E27FC236}">
                <a16:creationId xmlns:a16="http://schemas.microsoft.com/office/drawing/2014/main" id="{9F3946BD-0EBE-3E03-9A3F-7D900BC70942}"/>
              </a:ext>
            </a:extLst>
          </p:cNvPr>
          <p:cNvGraphicFramePr>
            <a:graphicFrameLocks/>
          </p:cNvGraphicFramePr>
          <p:nvPr>
            <p:extLst>
              <p:ext uri="{D42A27DB-BD31-4B8C-83A1-F6EECF244321}">
                <p14:modId xmlns:p14="http://schemas.microsoft.com/office/powerpoint/2010/main" val="2635117084"/>
              </p:ext>
            </p:extLst>
          </p:nvPr>
        </p:nvGraphicFramePr>
        <p:xfrm>
          <a:off x="1676399" y="1498959"/>
          <a:ext cx="6652591" cy="38582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sp>
        <p:nvSpPr>
          <p:cNvPr id="4" name="İçerik Yer Tutucusu 3">
            <a:extLst>
              <a:ext uri="{FF2B5EF4-FFF2-40B4-BE49-F238E27FC236}">
                <a16:creationId xmlns:a16="http://schemas.microsoft.com/office/drawing/2014/main" id="{5EE559E4-B5C8-9A2F-4C87-882EDB283E14}"/>
              </a:ext>
            </a:extLst>
          </p:cNvPr>
          <p:cNvSpPr>
            <a:spLocks noGrp="1"/>
          </p:cNvSpPr>
          <p:nvPr>
            <p:ph idx="1"/>
          </p:nvPr>
        </p:nvSpPr>
        <p:spPr/>
        <p:txBody>
          <a:bodyPr/>
          <a:lstStyle/>
          <a:p>
            <a:endParaRPr lang="tr-TR"/>
          </a:p>
        </p:txBody>
      </p:sp>
      <p:graphicFrame>
        <p:nvGraphicFramePr>
          <p:cNvPr id="5" name="Grafik 4">
            <a:extLst>
              <a:ext uri="{FF2B5EF4-FFF2-40B4-BE49-F238E27FC236}">
                <a16:creationId xmlns:a16="http://schemas.microsoft.com/office/drawing/2014/main" id="{EBDB6548-A193-38BD-5437-0D379FDAA0C2}"/>
              </a:ext>
            </a:extLst>
          </p:cNvPr>
          <p:cNvGraphicFramePr>
            <a:graphicFrameLocks/>
          </p:cNvGraphicFramePr>
          <p:nvPr>
            <p:extLst>
              <p:ext uri="{D42A27DB-BD31-4B8C-83A1-F6EECF244321}">
                <p14:modId xmlns:p14="http://schemas.microsoft.com/office/powerpoint/2010/main" val="4090771175"/>
              </p:ext>
            </p:extLst>
          </p:nvPr>
        </p:nvGraphicFramePr>
        <p:xfrm>
          <a:off x="1434790" y="1366023"/>
          <a:ext cx="7079198" cy="393080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3" name="Tablo 2">
            <a:extLst>
              <a:ext uri="{FF2B5EF4-FFF2-40B4-BE49-F238E27FC236}">
                <a16:creationId xmlns:a16="http://schemas.microsoft.com/office/drawing/2014/main" id="{948C314D-0784-5FA1-00E2-0606863CDCA5}"/>
              </a:ext>
            </a:extLst>
          </p:cNvPr>
          <p:cNvGraphicFramePr>
            <a:graphicFrameLocks noGrp="1"/>
          </p:cNvGraphicFramePr>
          <p:nvPr>
            <p:extLst>
              <p:ext uri="{D42A27DB-BD31-4B8C-83A1-F6EECF244321}">
                <p14:modId xmlns:p14="http://schemas.microsoft.com/office/powerpoint/2010/main" val="1623746230"/>
              </p:ext>
            </p:extLst>
          </p:nvPr>
        </p:nvGraphicFramePr>
        <p:xfrm>
          <a:off x="526844" y="1031162"/>
          <a:ext cx="10546163" cy="5023500"/>
        </p:xfrm>
        <a:graphic>
          <a:graphicData uri="http://schemas.openxmlformats.org/drawingml/2006/table">
            <a:tbl>
              <a:tblPr firstRow="1" bandRow="1">
                <a:tableStyleId>{5C22544A-7EE6-4342-B048-85BDC9FD1C3A}</a:tableStyleId>
              </a:tblPr>
              <a:tblGrid>
                <a:gridCol w="1338498">
                  <a:extLst>
                    <a:ext uri="{9D8B030D-6E8A-4147-A177-3AD203B41FA5}">
                      <a16:colId xmlns:a16="http://schemas.microsoft.com/office/drawing/2014/main" val="1328420747"/>
                    </a:ext>
                  </a:extLst>
                </a:gridCol>
                <a:gridCol w="3042594">
                  <a:extLst>
                    <a:ext uri="{9D8B030D-6E8A-4147-A177-3AD203B41FA5}">
                      <a16:colId xmlns:a16="http://schemas.microsoft.com/office/drawing/2014/main" val="3022857658"/>
                    </a:ext>
                  </a:extLst>
                </a:gridCol>
                <a:gridCol w="1901805">
                  <a:extLst>
                    <a:ext uri="{9D8B030D-6E8A-4147-A177-3AD203B41FA5}">
                      <a16:colId xmlns:a16="http://schemas.microsoft.com/office/drawing/2014/main" val="1904277513"/>
                    </a:ext>
                  </a:extLst>
                </a:gridCol>
                <a:gridCol w="1602856">
                  <a:extLst>
                    <a:ext uri="{9D8B030D-6E8A-4147-A177-3AD203B41FA5}">
                      <a16:colId xmlns:a16="http://schemas.microsoft.com/office/drawing/2014/main" val="1042810926"/>
                    </a:ext>
                  </a:extLst>
                </a:gridCol>
                <a:gridCol w="1602856">
                  <a:extLst>
                    <a:ext uri="{9D8B030D-6E8A-4147-A177-3AD203B41FA5}">
                      <a16:colId xmlns:a16="http://schemas.microsoft.com/office/drawing/2014/main" val="3493666224"/>
                    </a:ext>
                  </a:extLst>
                </a:gridCol>
                <a:gridCol w="1057554">
                  <a:extLst>
                    <a:ext uri="{9D8B030D-6E8A-4147-A177-3AD203B41FA5}">
                      <a16:colId xmlns:a16="http://schemas.microsoft.com/office/drawing/2014/main" val="2464527099"/>
                    </a:ext>
                  </a:extLst>
                </a:gridCol>
              </a:tblGrid>
              <a:tr h="319926">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400" b="1" dirty="0"/>
                        <a:t>Üniversitemiz BAP Birimi Tarafından Desteklenen Bilimsel Araştırma Projelerimiz</a:t>
                      </a:r>
                      <a:endParaRPr lang="tr-TR" sz="1400" dirty="0"/>
                    </a:p>
                  </a:txBody>
                  <a:tcPr/>
                </a:tc>
                <a:tc hMerge="1">
                  <a:txBody>
                    <a:bodyPr/>
                    <a:lstStyle/>
                    <a:p>
                      <a:endParaRPr lang="tr-TR" sz="1400" dirty="0"/>
                    </a:p>
                  </a:txBody>
                  <a:tcPr/>
                </a:tc>
                <a:tc hMerge="1">
                  <a:txBody>
                    <a:bodyPr/>
                    <a:lstStyle/>
                    <a:p>
                      <a:endParaRPr lang="tr-TR" sz="1400" dirty="0"/>
                    </a:p>
                  </a:txBody>
                  <a:tcPr/>
                </a:tc>
                <a:tc hMerge="1">
                  <a:txBody>
                    <a:bodyPr/>
                    <a:lstStyle/>
                    <a:p>
                      <a:endParaRPr lang="tr-TR"/>
                    </a:p>
                  </a:txBody>
                  <a:tcPr/>
                </a:tc>
                <a:tc hMerge="1">
                  <a:txBody>
                    <a:bodyPr/>
                    <a:lstStyle/>
                    <a:p>
                      <a:endParaRPr lang="tr-TR" sz="1400" dirty="0"/>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tr-TR" sz="1400" b="1"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752449302"/>
                  </a:ext>
                </a:extLst>
              </a:tr>
              <a:tr h="319926">
                <a:tc>
                  <a:txBody>
                    <a:bodyPr/>
                    <a:lstStyle/>
                    <a:p>
                      <a:r>
                        <a:rPr lang="tr-TR" sz="1400" dirty="0"/>
                        <a:t>Proje</a:t>
                      </a:r>
                      <a:r>
                        <a:rPr lang="tr-TR" sz="1400" baseline="0" dirty="0"/>
                        <a:t> No</a:t>
                      </a:r>
                      <a:endParaRPr lang="tr-TR" sz="1400" dirty="0"/>
                    </a:p>
                  </a:txBody>
                  <a:tcPr/>
                </a:tc>
                <a:tc>
                  <a:txBody>
                    <a:bodyPr/>
                    <a:lstStyle/>
                    <a:p>
                      <a:r>
                        <a:rPr lang="tr-TR" sz="1400" dirty="0"/>
                        <a:t>Proje</a:t>
                      </a:r>
                      <a:r>
                        <a:rPr lang="tr-TR" sz="1400" baseline="0" dirty="0"/>
                        <a:t> Adı</a:t>
                      </a:r>
                      <a:endParaRPr lang="tr-TR" sz="1400" dirty="0"/>
                    </a:p>
                  </a:txBody>
                  <a:tcPr/>
                </a:tc>
                <a:tc>
                  <a:txBody>
                    <a:bodyPr/>
                    <a:lstStyle/>
                    <a:p>
                      <a:r>
                        <a:rPr lang="tr-TR" sz="1400" dirty="0"/>
                        <a:t>Yürütücü</a:t>
                      </a:r>
                    </a:p>
                  </a:txBody>
                  <a:tcPr/>
                </a:tc>
                <a:tc>
                  <a:txBody>
                    <a:bodyPr/>
                    <a:lstStyle/>
                    <a:p>
                      <a:r>
                        <a:rPr lang="tr-TR" sz="1400" dirty="0"/>
                        <a:t>Destek Miktarı</a:t>
                      </a:r>
                    </a:p>
                  </a:txBody>
                  <a:tcPr/>
                </a:tc>
                <a:tc>
                  <a:txBody>
                    <a:bodyPr/>
                    <a:lstStyle/>
                    <a:p>
                      <a:r>
                        <a:rPr lang="tr-TR" sz="1400" dirty="0"/>
                        <a:t>Başlama</a:t>
                      </a:r>
                      <a:r>
                        <a:rPr lang="tr-TR" sz="1400" baseline="0" dirty="0"/>
                        <a:t> Tarihi</a:t>
                      </a:r>
                      <a:endParaRPr lang="tr-TR"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400" b="1" u="none" strike="noStrike" kern="1200" cap="none" spc="0" normalizeH="0" baseline="0" noProof="0" dirty="0">
                          <a:ln>
                            <a:noFill/>
                          </a:ln>
                          <a:solidFill>
                            <a:prstClr val="black"/>
                          </a:solidFill>
                          <a:effectLst/>
                          <a:uLnTx/>
                          <a:uFillTx/>
                        </a:rPr>
                        <a:t>Bitiş Tarihi</a:t>
                      </a:r>
                      <a:endParaRPr kumimoji="0" lang="tr-TR" sz="1400" b="1"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3223898165"/>
                  </a:ext>
                </a:extLst>
              </a:tr>
              <a:tr h="9089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400" b="0" u="none" strike="noStrike" kern="1200" cap="none" spc="0" normalizeH="0" baseline="0" noProof="0" dirty="0">
                          <a:ln>
                            <a:noFill/>
                          </a:ln>
                          <a:solidFill>
                            <a:prstClr val="black"/>
                          </a:solidFill>
                          <a:effectLst/>
                          <a:uLnTx/>
                          <a:uFillTx/>
                        </a:rPr>
                        <a:t>2017- SİÜLAB-48</a:t>
                      </a:r>
                    </a:p>
                    <a:p>
                      <a:endParaRPr lang="tr-TR" sz="1400" dirty="0"/>
                    </a:p>
                  </a:txBody>
                  <a:tcPr/>
                </a:tc>
                <a:tc>
                  <a:txBody>
                    <a:bodyPr/>
                    <a:lstStyle/>
                    <a:p>
                      <a:r>
                        <a:rPr lang="tr-TR" sz="1400" dirty="0" err="1"/>
                        <a:t>Aminofosfin</a:t>
                      </a:r>
                      <a:r>
                        <a:rPr lang="tr-TR" sz="1400" dirty="0"/>
                        <a:t> Temelli Yeni </a:t>
                      </a:r>
                      <a:r>
                        <a:rPr lang="tr-TR" sz="1400" dirty="0" err="1"/>
                        <a:t>Ru</a:t>
                      </a:r>
                      <a:r>
                        <a:rPr lang="tr-TR" sz="1400" dirty="0"/>
                        <a:t>(II)</a:t>
                      </a:r>
                      <a:r>
                        <a:rPr lang="tr-TR" sz="1400" dirty="0" err="1"/>
                        <a:t>acac</a:t>
                      </a:r>
                      <a:r>
                        <a:rPr lang="tr-TR" sz="1400" dirty="0"/>
                        <a:t> Komplekslerinin Sentezi, </a:t>
                      </a:r>
                      <a:r>
                        <a:rPr lang="tr-TR" sz="1400" dirty="0" err="1"/>
                        <a:t>Karakterizasyonu</a:t>
                      </a:r>
                      <a:r>
                        <a:rPr lang="tr-TR" sz="1400" dirty="0"/>
                        <a:t> ve Katalitik Etkinliklerinin Araştırılması</a:t>
                      </a:r>
                    </a:p>
                  </a:txBody>
                  <a:tcPr/>
                </a:tc>
                <a:tc>
                  <a:txBody>
                    <a:bodyPr/>
                    <a:lstStyle/>
                    <a:p>
                      <a:r>
                        <a:rPr lang="tr-TR" sz="1400" dirty="0"/>
                        <a:t>Duygu ELMA KARAKAŞ</a:t>
                      </a:r>
                    </a:p>
                  </a:txBody>
                  <a:tcPr/>
                </a:tc>
                <a:tc>
                  <a:txBody>
                    <a:bodyPr/>
                    <a:lstStyle/>
                    <a:p>
                      <a:r>
                        <a:rPr lang="tr-TR" sz="1400" dirty="0"/>
                        <a:t>5000,0 TL</a:t>
                      </a:r>
                    </a:p>
                  </a:txBody>
                  <a:tcPr/>
                </a:tc>
                <a:tc>
                  <a:txBody>
                    <a:bodyPr/>
                    <a:lstStyle/>
                    <a:p>
                      <a:r>
                        <a:rPr lang="tr-TR" sz="1400" dirty="0"/>
                        <a:t> 22-05-2017</a:t>
                      </a:r>
                    </a:p>
                  </a:txBody>
                  <a:tcPr/>
                </a:tc>
                <a:tc>
                  <a:txBody>
                    <a:bodyPr/>
                    <a:lstStyle/>
                    <a:p>
                      <a:r>
                        <a:rPr lang="tr-TR" sz="1400" dirty="0"/>
                        <a:t>21-05-2018</a:t>
                      </a:r>
                    </a:p>
                  </a:txBody>
                  <a:tcPr/>
                </a:tc>
                <a:extLst>
                  <a:ext uri="{0D108BD9-81ED-4DB2-BD59-A6C34878D82A}">
                    <a16:rowId xmlns:a16="http://schemas.microsoft.com/office/drawing/2014/main" val="353311383"/>
                  </a:ext>
                </a:extLst>
              </a:tr>
              <a:tr h="908928">
                <a:tc>
                  <a:txBody>
                    <a:bodyPr/>
                    <a:lstStyle/>
                    <a:p>
                      <a:r>
                        <a:rPr lang="tr-TR" sz="1400" dirty="0"/>
                        <a:t>2021- SİÜLAB-16</a:t>
                      </a:r>
                    </a:p>
                  </a:txBody>
                  <a:tcPr/>
                </a:tc>
                <a:tc>
                  <a:txBody>
                    <a:bodyPr/>
                    <a:lstStyle/>
                    <a:p>
                      <a:r>
                        <a:rPr lang="tr-TR" sz="1400" dirty="0"/>
                        <a:t>Muz Atıklarından Metalsiz ve Metal Destekli Katalizörlerin Sentezi ve Katalitik Aktivitelerinin Araştırılması</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400" b="0" u="none" strike="noStrike" kern="1200" cap="none" spc="0" normalizeH="0" baseline="0" noProof="0" dirty="0">
                          <a:ln>
                            <a:noFill/>
                          </a:ln>
                          <a:solidFill>
                            <a:prstClr val="black"/>
                          </a:solidFill>
                          <a:effectLst/>
                          <a:uLnTx/>
                          <a:uFillTx/>
                        </a:rPr>
                        <a:t>Duygu ELMA KARAKAŞ</a:t>
                      </a:r>
                    </a:p>
                    <a:p>
                      <a:endParaRPr lang="tr-TR" sz="1400" dirty="0"/>
                    </a:p>
                  </a:txBody>
                  <a:tcPr/>
                </a:tc>
                <a:tc>
                  <a:txBody>
                    <a:bodyPr/>
                    <a:lstStyle/>
                    <a:p>
                      <a:r>
                        <a:rPr lang="tr-TR" sz="1400" dirty="0"/>
                        <a:t>14.999,72 TL</a:t>
                      </a:r>
                    </a:p>
                  </a:txBody>
                  <a:tcPr/>
                </a:tc>
                <a:tc>
                  <a:txBody>
                    <a:bodyPr/>
                    <a:lstStyle/>
                    <a:p>
                      <a:r>
                        <a:rPr lang="tr-TR" sz="1400" dirty="0"/>
                        <a:t>11-01-2021</a:t>
                      </a:r>
                    </a:p>
                  </a:txBody>
                  <a:tcPr/>
                </a:tc>
                <a:tc>
                  <a:txBody>
                    <a:bodyPr/>
                    <a:lstStyle/>
                    <a:p>
                      <a:r>
                        <a:rPr lang="tr-TR" sz="1400" dirty="0"/>
                        <a:t> 25-05-2022</a:t>
                      </a:r>
                    </a:p>
                  </a:txBody>
                  <a:tcPr/>
                </a:tc>
                <a:extLst>
                  <a:ext uri="{0D108BD9-81ED-4DB2-BD59-A6C34878D82A}">
                    <a16:rowId xmlns:a16="http://schemas.microsoft.com/office/drawing/2014/main" val="1025180462"/>
                  </a:ext>
                </a:extLst>
              </a:tr>
              <a:tr h="908928">
                <a:tc>
                  <a:txBody>
                    <a:bodyPr/>
                    <a:lstStyle/>
                    <a:p>
                      <a:r>
                        <a:rPr lang="tr-TR" sz="1400" dirty="0"/>
                        <a:t>2022-SİÜLAB-45</a:t>
                      </a:r>
                    </a:p>
                    <a:p>
                      <a:endParaRPr lang="tr-TR" sz="1400" dirty="0"/>
                    </a:p>
                  </a:txBody>
                  <a:tcPr/>
                </a:tc>
                <a:tc>
                  <a:txBody>
                    <a:bodyPr/>
                    <a:lstStyle/>
                    <a:p>
                      <a:r>
                        <a:rPr lang="tr-TR" sz="1400" dirty="0"/>
                        <a:t>Quercus </a:t>
                      </a:r>
                      <a:r>
                        <a:rPr lang="tr-TR" sz="1400" dirty="0" err="1"/>
                        <a:t>libani</a:t>
                      </a:r>
                      <a:r>
                        <a:rPr lang="tr-TR" sz="1400" dirty="0"/>
                        <a:t> </a:t>
                      </a:r>
                      <a:r>
                        <a:rPr lang="tr-TR" sz="1400" dirty="0" err="1"/>
                        <a:t>oliv</a:t>
                      </a:r>
                      <a:r>
                        <a:rPr lang="tr-TR" sz="1400" dirty="0"/>
                        <a:t>. meyve özü ile gümüş </a:t>
                      </a:r>
                      <a:r>
                        <a:rPr lang="tr-TR" sz="1400" dirty="0" err="1"/>
                        <a:t>nanopartiküllerin</a:t>
                      </a:r>
                      <a:r>
                        <a:rPr lang="tr-TR" sz="1400" dirty="0"/>
                        <a:t> yeşil ve çevre dostu sentezi: </a:t>
                      </a:r>
                      <a:r>
                        <a:rPr lang="tr-TR" sz="1400" dirty="0" err="1"/>
                        <a:t>antibakteriyel</a:t>
                      </a:r>
                      <a:r>
                        <a:rPr lang="tr-TR" sz="1400" dirty="0"/>
                        <a:t>, antioksidan ve </a:t>
                      </a:r>
                      <a:r>
                        <a:rPr lang="tr-TR" sz="1400" dirty="0" err="1"/>
                        <a:t>antikanser</a:t>
                      </a:r>
                      <a:r>
                        <a:rPr lang="tr-TR" sz="1400" dirty="0"/>
                        <a:t> özellikleri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400" b="0" u="none" strike="noStrike" kern="1200" cap="none" spc="0" normalizeH="0" baseline="0" noProof="0" dirty="0">
                          <a:ln>
                            <a:noFill/>
                          </a:ln>
                          <a:solidFill>
                            <a:prstClr val="black"/>
                          </a:solidFill>
                          <a:effectLst/>
                          <a:uLnTx/>
                          <a:uFillTx/>
                        </a:rPr>
                        <a:t>Duygu ELMA KARAKAŞ</a:t>
                      </a:r>
                    </a:p>
                    <a:p>
                      <a:endParaRPr lang="tr-TR" sz="1400" dirty="0"/>
                    </a:p>
                  </a:txBody>
                  <a:tcPr/>
                </a:tc>
                <a:tc>
                  <a:txBody>
                    <a:bodyPr/>
                    <a:lstStyle/>
                    <a:p>
                      <a:r>
                        <a:rPr lang="tr-TR" sz="1400" dirty="0"/>
                        <a:t>29.975,54 TL</a:t>
                      </a:r>
                    </a:p>
                  </a:txBody>
                  <a:tcPr/>
                </a:tc>
                <a:tc>
                  <a:txBody>
                    <a:bodyPr/>
                    <a:lstStyle/>
                    <a:p>
                      <a:r>
                        <a:rPr lang="tr-TR" sz="1400" dirty="0"/>
                        <a:t>15.11.2022</a:t>
                      </a:r>
                    </a:p>
                  </a:txBody>
                  <a:tcPr/>
                </a:tc>
                <a:tc>
                  <a:txBody>
                    <a:bodyPr/>
                    <a:lstStyle/>
                    <a:p>
                      <a:r>
                        <a:rPr lang="tr-TR" sz="1400" dirty="0"/>
                        <a:t>14-11-2024</a:t>
                      </a:r>
                    </a:p>
                  </a:txBody>
                  <a:tcPr/>
                </a:tc>
                <a:extLst>
                  <a:ext uri="{0D108BD9-81ED-4DB2-BD59-A6C34878D82A}">
                    <a16:rowId xmlns:a16="http://schemas.microsoft.com/office/drawing/2014/main" val="2662321849"/>
                  </a:ext>
                </a:extLst>
              </a:tr>
              <a:tr h="1403207">
                <a:tc>
                  <a:txBody>
                    <a:bodyPr/>
                    <a:lstStyle/>
                    <a:p>
                      <a:r>
                        <a:rPr lang="tr-TR" sz="1400" dirty="0"/>
                        <a:t>2021- SİÜLAB-15 </a:t>
                      </a:r>
                    </a:p>
                  </a:txBody>
                  <a:tcPr/>
                </a:tc>
                <a:tc>
                  <a:txBody>
                    <a:bodyPr/>
                    <a:lstStyle/>
                    <a:p>
                      <a:r>
                        <a:rPr lang="tr-TR" sz="1400" dirty="0" err="1"/>
                        <a:t>İzometin</a:t>
                      </a:r>
                      <a:r>
                        <a:rPr lang="tr-TR" sz="1400" dirty="0"/>
                        <a:t> </a:t>
                      </a:r>
                      <a:r>
                        <a:rPr lang="tr-TR" sz="1400" dirty="0" err="1"/>
                        <a:t>Yilürlerin</a:t>
                      </a:r>
                      <a:r>
                        <a:rPr lang="tr-TR" sz="1400" dirty="0"/>
                        <a:t> 1,3-</a:t>
                      </a:r>
                      <a:r>
                        <a:rPr lang="tr-TR" sz="1400" baseline="0" dirty="0"/>
                        <a:t> </a:t>
                      </a:r>
                      <a:r>
                        <a:rPr lang="tr-TR" sz="1400" dirty="0" err="1"/>
                        <a:t>Dipolar</a:t>
                      </a:r>
                      <a:r>
                        <a:rPr lang="tr-TR" sz="1400" dirty="0"/>
                        <a:t> </a:t>
                      </a:r>
                      <a:r>
                        <a:rPr lang="tr-TR" sz="1400" dirty="0" err="1"/>
                        <a:t>Siklokatılma</a:t>
                      </a:r>
                      <a:r>
                        <a:rPr lang="tr-TR" sz="1400" dirty="0"/>
                        <a:t> Reaksiyonlarıyla</a:t>
                      </a:r>
                      <a:r>
                        <a:rPr lang="tr-TR" sz="1400" baseline="0" dirty="0"/>
                        <a:t> </a:t>
                      </a:r>
                      <a:r>
                        <a:rPr lang="tr-TR" sz="1400" dirty="0"/>
                        <a:t>Karbon</a:t>
                      </a:r>
                      <a:r>
                        <a:rPr lang="tr-TR" sz="1400" baseline="0" dirty="0"/>
                        <a:t> </a:t>
                      </a:r>
                      <a:r>
                        <a:rPr lang="tr-TR" sz="1400" dirty="0" err="1"/>
                        <a:t>Nanotüplerin</a:t>
                      </a:r>
                      <a:r>
                        <a:rPr lang="tr-TR" sz="1400" baseline="0" dirty="0"/>
                        <a:t> </a:t>
                      </a:r>
                      <a:r>
                        <a:rPr lang="tr-TR" sz="1400" dirty="0" err="1"/>
                        <a:t>Kovalent</a:t>
                      </a:r>
                      <a:r>
                        <a:rPr lang="tr-TR" sz="1400" dirty="0"/>
                        <a:t> Yüzey</a:t>
                      </a:r>
                    </a:p>
                    <a:p>
                      <a:r>
                        <a:rPr lang="tr-TR" sz="1400" dirty="0"/>
                        <a:t>Modifikasyonu,</a:t>
                      </a:r>
                      <a:r>
                        <a:rPr lang="tr-TR" sz="1400" baseline="0" dirty="0"/>
                        <a:t> </a:t>
                      </a:r>
                      <a:r>
                        <a:rPr lang="tr-TR" sz="1400" dirty="0" err="1"/>
                        <a:t>Karakterizasyonu</a:t>
                      </a:r>
                      <a:r>
                        <a:rPr lang="tr-TR" sz="1400" dirty="0"/>
                        <a:t> ve</a:t>
                      </a:r>
                    </a:p>
                    <a:p>
                      <a:r>
                        <a:rPr lang="tr-TR" sz="1400" dirty="0" err="1"/>
                        <a:t>Antimikrobiyal</a:t>
                      </a:r>
                      <a:r>
                        <a:rPr lang="tr-TR" sz="1400" dirty="0"/>
                        <a:t> Aktivite</a:t>
                      </a:r>
                      <a:r>
                        <a:rPr lang="tr-TR" sz="1400" baseline="0" dirty="0"/>
                        <a:t> </a:t>
                      </a:r>
                      <a:r>
                        <a:rPr lang="tr-TR" sz="1400" dirty="0"/>
                        <a:t>Özelliklerinin</a:t>
                      </a:r>
                    </a:p>
                    <a:p>
                      <a:r>
                        <a:rPr lang="tr-TR" sz="1400" dirty="0"/>
                        <a:t>İncelenmesi</a:t>
                      </a:r>
                    </a:p>
                    <a:p>
                      <a:endParaRPr lang="tr-TR" sz="1400" dirty="0"/>
                    </a:p>
                  </a:txBody>
                  <a:tcPr/>
                </a:tc>
                <a:tc>
                  <a:txBody>
                    <a:bodyPr/>
                    <a:lstStyle/>
                    <a:p>
                      <a:r>
                        <a:rPr lang="tr-TR" sz="1400" dirty="0"/>
                        <a:t>Ümit ÇALIŞIR</a:t>
                      </a:r>
                    </a:p>
                  </a:txBody>
                  <a:tcPr/>
                </a:tc>
                <a:tc>
                  <a:txBody>
                    <a:bodyPr/>
                    <a:lstStyle/>
                    <a:p>
                      <a:r>
                        <a:rPr lang="tr-TR" sz="1400" dirty="0"/>
                        <a:t>14.999,79 TL</a:t>
                      </a:r>
                    </a:p>
                  </a:txBody>
                  <a:tcPr/>
                </a:tc>
                <a:tc>
                  <a:txBody>
                    <a:bodyPr/>
                    <a:lstStyle/>
                    <a:p>
                      <a:r>
                        <a:rPr lang="tr-TR" sz="1400" dirty="0"/>
                        <a:t>11-01-2021 </a:t>
                      </a:r>
                    </a:p>
                  </a:txBody>
                  <a:tcPr/>
                </a:tc>
                <a:tc>
                  <a:txBody>
                    <a:bodyPr/>
                    <a:lstStyle/>
                    <a:p>
                      <a:r>
                        <a:rPr lang="tr-TR" sz="1400" dirty="0"/>
                        <a:t>15-09-2023</a:t>
                      </a:r>
                    </a:p>
                  </a:txBody>
                  <a:tcPr/>
                </a:tc>
                <a:extLst>
                  <a:ext uri="{0D108BD9-81ED-4DB2-BD59-A6C34878D82A}">
                    <a16:rowId xmlns:a16="http://schemas.microsoft.com/office/drawing/2014/main" val="3629242301"/>
                  </a:ext>
                </a:extLst>
              </a:tr>
            </a:tbl>
          </a:graphicData>
        </a:graphic>
      </p:graphicFrame>
    </p:spTree>
    <p:extLst>
      <p:ext uri="{BB962C8B-B14F-4D97-AF65-F5344CB8AC3E}">
        <p14:creationId xmlns:p14="http://schemas.microsoft.com/office/powerpoint/2010/main" val="398185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5EAB4-E498-9717-F64C-6719C0B855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F5050F-367A-BB08-D36A-B658B19AC200}"/>
              </a:ext>
            </a:extLst>
          </p:cNvPr>
          <p:cNvSpPr>
            <a:spLocks noGrp="1"/>
          </p:cNvSpPr>
          <p:nvPr>
            <p:ph type="title"/>
          </p:nvPr>
        </p:nvSpPr>
        <p:spPr/>
        <p:txBody>
          <a:bodyPr/>
          <a:lstStyle/>
          <a:p>
            <a:r>
              <a:rPr lang="tr-TR" dirty="0"/>
              <a:t>ALT YAPI PROJELERİMİZ*</a:t>
            </a:r>
          </a:p>
        </p:txBody>
      </p:sp>
      <p:pic>
        <p:nvPicPr>
          <p:cNvPr id="4" name="İçerik Yer Tutucusu 7">
            <a:extLst>
              <a:ext uri="{FF2B5EF4-FFF2-40B4-BE49-F238E27FC236}">
                <a16:creationId xmlns:a16="http://schemas.microsoft.com/office/drawing/2014/main" id="{0F1B067E-A587-2F6F-B936-2EF7C68425B8}"/>
              </a:ext>
            </a:extLst>
          </p:cNvPr>
          <p:cNvPicPr>
            <a:picLocks noChangeAspect="1"/>
          </p:cNvPicPr>
          <p:nvPr/>
        </p:nvPicPr>
        <p:blipFill>
          <a:blip r:embed="rId2"/>
          <a:stretch>
            <a:fillRect/>
          </a:stretch>
        </p:blipFill>
        <p:spPr>
          <a:xfrm>
            <a:off x="616974" y="1381700"/>
            <a:ext cx="11278297" cy="3942468"/>
          </a:xfrm>
          <a:prstGeom prst="rect">
            <a:avLst/>
          </a:prstGeom>
        </p:spPr>
      </p:pic>
      <p:sp>
        <p:nvSpPr>
          <p:cNvPr id="6" name="Metin kutusu 5">
            <a:extLst>
              <a:ext uri="{FF2B5EF4-FFF2-40B4-BE49-F238E27FC236}">
                <a16:creationId xmlns:a16="http://schemas.microsoft.com/office/drawing/2014/main" id="{483D6B9D-20AA-0C62-9D78-E090E6EC97D7}"/>
              </a:ext>
            </a:extLst>
          </p:cNvPr>
          <p:cNvSpPr txBox="1"/>
          <p:nvPr/>
        </p:nvSpPr>
        <p:spPr>
          <a:xfrm>
            <a:off x="2044873" y="5409502"/>
            <a:ext cx="8827719" cy="369332"/>
          </a:xfrm>
          <a:prstGeom prst="rect">
            <a:avLst/>
          </a:prstGeom>
          <a:noFill/>
        </p:spPr>
        <p:txBody>
          <a:bodyPr wrap="square">
            <a:spAutoFit/>
          </a:bodyPr>
          <a:lstStyle/>
          <a:p>
            <a:r>
              <a:rPr lang="tr-TR" dirty="0"/>
              <a:t>* Son 7 yılda Araştırma Merkezi yürütücülüğünde tamamlanan alt yapı projeleri</a:t>
            </a:r>
          </a:p>
        </p:txBody>
      </p:sp>
    </p:spTree>
    <p:extLst>
      <p:ext uri="{BB962C8B-B14F-4D97-AF65-F5344CB8AC3E}">
        <p14:creationId xmlns:p14="http://schemas.microsoft.com/office/powerpoint/2010/main" val="36625583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ikdörtgen 7"/>
          <p:cNvSpPr/>
          <p:nvPr/>
        </p:nvSpPr>
        <p:spPr>
          <a:xfrm>
            <a:off x="1831214" y="617569"/>
            <a:ext cx="2645276" cy="523220"/>
          </a:xfrm>
          <a:prstGeom prst="rect">
            <a:avLst/>
          </a:prstGeom>
        </p:spPr>
        <p:txBody>
          <a:bodyPr wrap="none">
            <a:spAutoFit/>
          </a:bodyPr>
          <a:lstStyle/>
          <a:p>
            <a:r>
              <a:rPr lang="tr-TR" sz="2800" b="1" dirty="0">
                <a:latin typeface="+mj-lt"/>
              </a:rPr>
              <a:t>ETKİNLİKLERİMİZ</a:t>
            </a:r>
          </a:p>
        </p:txBody>
      </p:sp>
      <p:sp>
        <p:nvSpPr>
          <p:cNvPr id="7" name="Dikdörtgen 6"/>
          <p:cNvSpPr/>
          <p:nvPr/>
        </p:nvSpPr>
        <p:spPr>
          <a:xfrm>
            <a:off x="3558833" y="5752287"/>
            <a:ext cx="6514316" cy="369332"/>
          </a:xfrm>
          <a:prstGeom prst="rect">
            <a:avLst/>
          </a:prstGeom>
        </p:spPr>
        <p:txBody>
          <a:bodyPr wrap="square">
            <a:spAutoFit/>
          </a:bodyPr>
          <a:lstStyle/>
          <a:p>
            <a:r>
              <a:rPr lang="tr-TR" b="1" dirty="0">
                <a:solidFill>
                  <a:srgbClr val="C00000"/>
                </a:solidFill>
              </a:rPr>
              <a:t>Üniversite öğrencilerine yönelik tanıtım etkinlikleri</a:t>
            </a:r>
          </a:p>
        </p:txBody>
      </p:sp>
      <p:pic>
        <p:nvPicPr>
          <p:cNvPr id="12" name="İçerik Yer Tutucusu 4" descr="iç mekan, duvar, kişi, şahıs, giyim içeren bir resim&#10;&#10;Açıklama otomatik olarak oluşturuldu">
            <a:extLst>
              <a:ext uri="{FF2B5EF4-FFF2-40B4-BE49-F238E27FC236}">
                <a16:creationId xmlns:a16="http://schemas.microsoft.com/office/drawing/2014/main" id="{725ED312-FB19-30FB-854B-3F6E01A1B17A}"/>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193013" y="1140789"/>
            <a:ext cx="2772810" cy="2174786"/>
          </a:xfrm>
        </p:spPr>
      </p:pic>
      <p:pic>
        <p:nvPicPr>
          <p:cNvPr id="14" name="İçerik Yer Tutucusu 4" descr="iç mekan, duvar, kişi, şahıs, giyim içeren bir resim&#10;&#10;Açıklama otomatik olarak oluşturuldu">
            <a:extLst>
              <a:ext uri="{FF2B5EF4-FFF2-40B4-BE49-F238E27FC236}">
                <a16:creationId xmlns:a16="http://schemas.microsoft.com/office/drawing/2014/main" id="{24E1D422-FC89-CC56-662E-AEB355EB00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351" y="1105669"/>
            <a:ext cx="2772811" cy="2174786"/>
          </a:xfrm>
          <a:prstGeom prst="rect">
            <a:avLst/>
          </a:prstGeom>
        </p:spPr>
      </p:pic>
      <p:pic>
        <p:nvPicPr>
          <p:cNvPr id="15" name="Resim 14">
            <a:extLst>
              <a:ext uri="{FF2B5EF4-FFF2-40B4-BE49-F238E27FC236}">
                <a16:creationId xmlns:a16="http://schemas.microsoft.com/office/drawing/2014/main" id="{D34D8E9F-D885-A953-3DF1-49E3DA2C0098}"/>
              </a:ext>
            </a:extLst>
          </p:cNvPr>
          <p:cNvPicPr>
            <a:picLocks noChangeAspect="1"/>
          </p:cNvPicPr>
          <p:nvPr/>
        </p:nvPicPr>
        <p:blipFill>
          <a:blip r:embed="rId3" cstate="print">
            <a:extLst>
              <a:ext uri="{28A0092B-C50C-407E-A947-70E740481C1C}">
                <a14:useLocalDpi xmlns:a14="http://schemas.microsoft.com/office/drawing/2010/main" val="0"/>
              </a:ext>
            </a:extLst>
          </a:blip>
          <a:srcRect l="430" t="30537" r="10322"/>
          <a:stretch/>
        </p:blipFill>
        <p:spPr>
          <a:xfrm>
            <a:off x="8561094" y="1140789"/>
            <a:ext cx="2728034" cy="2139666"/>
          </a:xfrm>
          <a:prstGeom prst="rect">
            <a:avLst/>
          </a:prstGeom>
        </p:spPr>
      </p:pic>
      <p:pic>
        <p:nvPicPr>
          <p:cNvPr id="16" name="İçerik Yer Tutucusu 4" descr="giyim, iç mekan, kişi, şahıs, duvar içeren bir resim">
            <a:extLst>
              <a:ext uri="{FF2B5EF4-FFF2-40B4-BE49-F238E27FC236}">
                <a16:creationId xmlns:a16="http://schemas.microsoft.com/office/drawing/2014/main" id="{D2E9390D-E2CD-D7E5-06BF-B5EA2506C13E}"/>
              </a:ext>
            </a:extLst>
          </p:cNvPr>
          <p:cNvPicPr>
            <a:picLocks noChangeAspect="1"/>
          </p:cNvPicPr>
          <p:nvPr/>
        </p:nvPicPr>
        <p:blipFill>
          <a:blip r:embed="rId4" cstate="print">
            <a:extLst>
              <a:ext uri="{28A0092B-C50C-407E-A947-70E740481C1C}">
                <a14:useLocalDpi xmlns:a14="http://schemas.microsoft.com/office/drawing/2010/main" val="0"/>
              </a:ext>
            </a:extLst>
          </a:blip>
          <a:srcRect l="23175" t="22114" b="-1"/>
          <a:stretch/>
        </p:blipFill>
        <p:spPr>
          <a:xfrm>
            <a:off x="8589958" y="3538829"/>
            <a:ext cx="2699170" cy="2117028"/>
          </a:xfrm>
          <a:prstGeom prst="rect">
            <a:avLst/>
          </a:prstGeom>
        </p:spPr>
      </p:pic>
      <p:pic>
        <p:nvPicPr>
          <p:cNvPr id="17" name="İçerik Yer Tutucusu 4">
            <a:extLst>
              <a:ext uri="{FF2B5EF4-FFF2-40B4-BE49-F238E27FC236}">
                <a16:creationId xmlns:a16="http://schemas.microsoft.com/office/drawing/2014/main" id="{1C984592-9C7E-58AB-2797-14813915C607}"/>
              </a:ext>
            </a:extLst>
          </p:cNvPr>
          <p:cNvPicPr>
            <a:picLocks noChangeAspect="1"/>
          </p:cNvPicPr>
          <p:nvPr/>
        </p:nvPicPr>
        <p:blipFill>
          <a:blip r:embed="rId5" cstate="print">
            <a:extLst>
              <a:ext uri="{28A0092B-C50C-407E-A947-70E740481C1C}">
                <a14:useLocalDpi xmlns:a14="http://schemas.microsoft.com/office/drawing/2010/main" val="0"/>
              </a:ext>
            </a:extLst>
          </a:blip>
          <a:srcRect l="8769" t="6070" r="1411"/>
          <a:stretch/>
        </p:blipFill>
        <p:spPr>
          <a:xfrm>
            <a:off x="319294" y="3521427"/>
            <a:ext cx="2717868" cy="2131694"/>
          </a:xfrm>
          <a:prstGeom prst="rect">
            <a:avLst/>
          </a:prstGeom>
        </p:spPr>
      </p:pic>
      <p:pic>
        <p:nvPicPr>
          <p:cNvPr id="18" name="Resim 17" descr="giyim, kişi, şahıs, iç mekan, duvar içeren bir resim&#10;&#10;Açıklama otomatik olarak oluşturuldu">
            <a:extLst>
              <a:ext uri="{FF2B5EF4-FFF2-40B4-BE49-F238E27FC236}">
                <a16:creationId xmlns:a16="http://schemas.microsoft.com/office/drawing/2014/main" id="{6D86FF6F-ACE8-820D-3564-EF203A0BD4A7}"/>
              </a:ext>
            </a:extLst>
          </p:cNvPr>
          <p:cNvPicPr>
            <a:picLocks noChangeAspect="1"/>
          </p:cNvPicPr>
          <p:nvPr/>
        </p:nvPicPr>
        <p:blipFill>
          <a:blip r:embed="rId6" cstate="print">
            <a:extLst>
              <a:ext uri="{28A0092B-C50C-407E-A947-70E740481C1C}">
                <a14:useLocalDpi xmlns:a14="http://schemas.microsoft.com/office/drawing/2010/main" val="0"/>
              </a:ext>
            </a:extLst>
          </a:blip>
          <a:srcRect l="12472" t="14049" r="1291"/>
          <a:stretch/>
        </p:blipFill>
        <p:spPr>
          <a:xfrm>
            <a:off x="4221978" y="3531496"/>
            <a:ext cx="2717869" cy="2131694"/>
          </a:xfrm>
          <a:prstGeom prst="rect">
            <a:avLst/>
          </a:prstGeom>
        </p:spPr>
      </p:pic>
    </p:spTree>
    <p:extLst>
      <p:ext uri="{BB962C8B-B14F-4D97-AF65-F5344CB8AC3E}">
        <p14:creationId xmlns:p14="http://schemas.microsoft.com/office/powerpoint/2010/main" val="29296728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çerik Yer Tutucusu 2"/>
          <p:cNvSpPr txBox="1">
            <a:spLocks/>
          </p:cNvSpPr>
          <p:nvPr/>
        </p:nvSpPr>
        <p:spPr>
          <a:xfrm>
            <a:off x="2035604" y="5113265"/>
            <a:ext cx="9925337" cy="898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t>Siirt Merkez, Organize Sanayi Bölgesi'nde yer alan Siirt Çinko Üretim Tesisi, Lineer Metal Çinko Fabrikası'na ziyaret gerçekleştirildi.</a:t>
            </a:r>
          </a:p>
        </p:txBody>
      </p:sp>
      <p:pic>
        <p:nvPicPr>
          <p:cNvPr id="8" name="İçerik Yer Tutucusu 4" descr="dış mekan, giyim, gökyüzü, kişi, şahıs içeren bir resim&#10;&#10;Açıklama otomatik olarak oluşturuldu">
            <a:extLst>
              <a:ext uri="{FF2B5EF4-FFF2-40B4-BE49-F238E27FC236}">
                <a16:creationId xmlns:a16="http://schemas.microsoft.com/office/drawing/2014/main" id="{9D288488-85E1-AFD3-97CF-510E33D04B7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2608" y="1152422"/>
            <a:ext cx="6989598" cy="3931649"/>
          </a:xfrm>
        </p:spPr>
      </p:pic>
      <p:sp>
        <p:nvSpPr>
          <p:cNvPr id="2" name="Dikdörtgen 1">
            <a:extLst>
              <a:ext uri="{FF2B5EF4-FFF2-40B4-BE49-F238E27FC236}">
                <a16:creationId xmlns:a16="http://schemas.microsoft.com/office/drawing/2014/main" id="{FBBE42D1-237A-4BFD-00B5-7BF80F8B4C2E}"/>
              </a:ext>
            </a:extLst>
          </p:cNvPr>
          <p:cNvSpPr/>
          <p:nvPr/>
        </p:nvSpPr>
        <p:spPr>
          <a:xfrm>
            <a:off x="1831214" y="617569"/>
            <a:ext cx="2645276" cy="523220"/>
          </a:xfrm>
          <a:prstGeom prst="rect">
            <a:avLst/>
          </a:prstGeom>
        </p:spPr>
        <p:txBody>
          <a:bodyPr wrap="none">
            <a:spAutoFit/>
          </a:bodyPr>
          <a:lstStyle/>
          <a:p>
            <a:r>
              <a:rPr lang="tr-TR" sz="2800" b="1" dirty="0">
                <a:latin typeface="+mj-lt"/>
              </a:rPr>
              <a:t>ETKİNLİKLERİMİZ</a:t>
            </a:r>
          </a:p>
        </p:txBody>
      </p:sp>
    </p:spTree>
    <p:extLst>
      <p:ext uri="{BB962C8B-B14F-4D97-AF65-F5344CB8AC3E}">
        <p14:creationId xmlns:p14="http://schemas.microsoft.com/office/powerpoint/2010/main" val="37551929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062480" y="5136954"/>
            <a:ext cx="10047458" cy="1090295"/>
          </a:xfrm>
        </p:spPr>
        <p:txBody>
          <a:bodyPr>
            <a:normAutofit/>
          </a:bodyPr>
          <a:lstStyle/>
          <a:p>
            <a:r>
              <a:rPr lang="tr-TR" sz="2400" dirty="0"/>
              <a:t>Siirt Merkez, Organize Sanayi Bölgesi'nde yer alan </a:t>
            </a:r>
            <a:r>
              <a:rPr lang="tr-TR" sz="2400" dirty="0" err="1"/>
              <a:t>BayKim</a:t>
            </a:r>
            <a:r>
              <a:rPr lang="tr-TR" sz="2400" dirty="0"/>
              <a:t> Yapı Kimyasalları tesisine ziyaret gerçekleştirildi.</a:t>
            </a:r>
          </a:p>
        </p:txBody>
      </p:sp>
      <p:sp>
        <p:nvSpPr>
          <p:cNvPr id="4" name="AutoShape 2" descr="blob:https://web.whatsapp.com/d0d8fd8a-5eaa-4be9-8700-ea4e08b3e4a5"/>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1" name="İçerik Yer Tutucusu 4" descr="iç mekan, duvar, mobilya, iç mekan tasarımı içeren bir resim&#10;&#10;Açıklama otomatik olarak oluşturuldu">
            <a:extLst>
              <a:ext uri="{FF2B5EF4-FFF2-40B4-BE49-F238E27FC236}">
                <a16:creationId xmlns:a16="http://schemas.microsoft.com/office/drawing/2014/main" id="{307F0D05-27A2-9FDA-5182-7AFEDA83D8E6}"/>
              </a:ext>
            </a:extLst>
          </p:cNvPr>
          <p:cNvPicPr>
            <a:picLocks noChangeAspect="1"/>
          </p:cNvPicPr>
          <p:nvPr/>
        </p:nvPicPr>
        <p:blipFill rotWithShape="1">
          <a:blip r:embed="rId2">
            <a:extLst>
              <a:ext uri="{28A0092B-C50C-407E-A947-70E740481C1C}">
                <a14:useLocalDpi xmlns:a14="http://schemas.microsoft.com/office/drawing/2010/main" val="0"/>
              </a:ext>
            </a:extLst>
          </a:blip>
          <a:srcRect t="37618" b="5250"/>
          <a:stretch/>
        </p:blipFill>
        <p:spPr>
          <a:xfrm>
            <a:off x="2951566" y="1123229"/>
            <a:ext cx="5366523" cy="3900751"/>
          </a:xfrm>
          <a:prstGeom prst="rect">
            <a:avLst/>
          </a:prstGeom>
        </p:spPr>
      </p:pic>
      <p:sp>
        <p:nvSpPr>
          <p:cNvPr id="2" name="Dikdörtgen 1">
            <a:extLst>
              <a:ext uri="{FF2B5EF4-FFF2-40B4-BE49-F238E27FC236}">
                <a16:creationId xmlns:a16="http://schemas.microsoft.com/office/drawing/2014/main" id="{F6B8416A-DF2F-49F1-03B5-DFE4CE20B8D0}"/>
              </a:ext>
            </a:extLst>
          </p:cNvPr>
          <p:cNvSpPr/>
          <p:nvPr/>
        </p:nvSpPr>
        <p:spPr>
          <a:xfrm>
            <a:off x="1831214" y="617569"/>
            <a:ext cx="2645276" cy="523220"/>
          </a:xfrm>
          <a:prstGeom prst="rect">
            <a:avLst/>
          </a:prstGeom>
        </p:spPr>
        <p:txBody>
          <a:bodyPr wrap="none">
            <a:spAutoFit/>
          </a:bodyPr>
          <a:lstStyle/>
          <a:p>
            <a:r>
              <a:rPr lang="tr-TR" sz="2800" b="1" dirty="0">
                <a:latin typeface="+mj-lt"/>
              </a:rPr>
              <a:t>ETKİNLİKLERİMİZ</a:t>
            </a:r>
          </a:p>
        </p:txBody>
      </p:sp>
    </p:spTree>
    <p:extLst>
      <p:ext uri="{BB962C8B-B14F-4D97-AF65-F5344CB8AC3E}">
        <p14:creationId xmlns:p14="http://schemas.microsoft.com/office/powerpoint/2010/main" val="31704572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çerik Yer Tutucusu 2"/>
          <p:cNvSpPr txBox="1">
            <a:spLocks/>
          </p:cNvSpPr>
          <p:nvPr/>
        </p:nvSpPr>
        <p:spPr>
          <a:xfrm>
            <a:off x="3208999" y="5643372"/>
            <a:ext cx="9823659" cy="78714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tr-TR" sz="2000" b="1" dirty="0">
                <a:solidFill>
                  <a:srgbClr val="C00000"/>
                </a:solidFill>
              </a:rPr>
              <a:t>Doktora sonrası yabancı araştırmacıların ziyareti</a:t>
            </a:r>
          </a:p>
        </p:txBody>
      </p:sp>
      <p:pic>
        <p:nvPicPr>
          <p:cNvPr id="12" name="İçerik Yer Tutucusu 4" descr="iç mekan, zemin, duvar, giyim içeren bir resim&#10;&#10;Açıklama otomatik olarak oluşturuldu">
            <a:extLst>
              <a:ext uri="{FF2B5EF4-FFF2-40B4-BE49-F238E27FC236}">
                <a16:creationId xmlns:a16="http://schemas.microsoft.com/office/drawing/2014/main" id="{3C47C948-4F72-18C8-0D4E-8E083EB3875F}"/>
              </a:ext>
            </a:extLst>
          </p:cNvPr>
          <p:cNvPicPr>
            <a:picLocks noChangeAspect="1"/>
          </p:cNvPicPr>
          <p:nvPr/>
        </p:nvPicPr>
        <p:blipFill>
          <a:blip r:embed="rId2">
            <a:extLst>
              <a:ext uri="{28A0092B-C50C-407E-A947-70E740481C1C}">
                <a14:useLocalDpi xmlns:a14="http://schemas.microsoft.com/office/drawing/2010/main" val="0"/>
              </a:ext>
            </a:extLst>
          </a:blip>
          <a:srcRect l="36376" r="19698"/>
          <a:stretch/>
        </p:blipFill>
        <p:spPr>
          <a:xfrm>
            <a:off x="2833872" y="1096174"/>
            <a:ext cx="5793934" cy="4547197"/>
          </a:xfrm>
          <a:prstGeom prst="rect">
            <a:avLst/>
          </a:prstGeom>
        </p:spPr>
      </p:pic>
      <p:sp>
        <p:nvSpPr>
          <p:cNvPr id="2" name="Dikdörtgen 1">
            <a:extLst>
              <a:ext uri="{FF2B5EF4-FFF2-40B4-BE49-F238E27FC236}">
                <a16:creationId xmlns:a16="http://schemas.microsoft.com/office/drawing/2014/main" id="{16C59753-027A-5C27-0324-1721E0BB56FA}"/>
              </a:ext>
            </a:extLst>
          </p:cNvPr>
          <p:cNvSpPr/>
          <p:nvPr/>
        </p:nvSpPr>
        <p:spPr>
          <a:xfrm>
            <a:off x="1831214" y="617569"/>
            <a:ext cx="2645276" cy="523220"/>
          </a:xfrm>
          <a:prstGeom prst="rect">
            <a:avLst/>
          </a:prstGeom>
        </p:spPr>
        <p:txBody>
          <a:bodyPr wrap="none">
            <a:spAutoFit/>
          </a:bodyPr>
          <a:lstStyle/>
          <a:p>
            <a:r>
              <a:rPr lang="tr-TR" sz="2800" b="1" dirty="0">
                <a:latin typeface="+mj-lt"/>
              </a:rPr>
              <a:t>ETKİNLİKLERİMİZ</a:t>
            </a:r>
          </a:p>
        </p:txBody>
      </p:sp>
    </p:spTree>
    <p:extLst>
      <p:ext uri="{BB962C8B-B14F-4D97-AF65-F5344CB8AC3E}">
        <p14:creationId xmlns:p14="http://schemas.microsoft.com/office/powerpoint/2010/main" val="24903488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D258F-B0CC-7BDB-AB22-3BE3EF395E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4DBF6B-5045-39B0-D57C-43B35B38041C}"/>
              </a:ext>
            </a:extLst>
          </p:cNvPr>
          <p:cNvSpPr>
            <a:spLocks noGrp="1"/>
          </p:cNvSpPr>
          <p:nvPr>
            <p:ph type="title"/>
          </p:nvPr>
        </p:nvSpPr>
        <p:spPr>
          <a:xfrm>
            <a:off x="1577962" y="1002081"/>
            <a:ext cx="7384648" cy="657539"/>
          </a:xfrm>
        </p:spPr>
        <p:txBody>
          <a:bodyPr>
            <a:normAutofit fontScale="90000"/>
          </a:bodyPr>
          <a:lstStyle/>
          <a:p>
            <a:r>
              <a:rPr lang="tr-TR" dirty="0"/>
              <a:t>BÜTÇE ve HARCAMALARIMIZ</a:t>
            </a:r>
            <a:br>
              <a:rPr lang="tr-TR" dirty="0"/>
            </a:br>
            <a:r>
              <a:rPr lang="tr-TR" dirty="0"/>
              <a:t/>
            </a:r>
            <a:br>
              <a:rPr lang="tr-TR" dirty="0"/>
            </a:br>
            <a:r>
              <a:rPr lang="tr-TR" dirty="0"/>
              <a:t>	</a:t>
            </a:r>
            <a:r>
              <a:rPr lang="tr-TR" sz="2800" b="1" dirty="0"/>
              <a:t>Yıllara Göre Analiz Sayısı ve Gelir </a:t>
            </a:r>
            <a:r>
              <a:rPr lang="tr-TR" dirty="0"/>
              <a:t/>
            </a:r>
            <a:br>
              <a:rPr lang="tr-TR" dirty="0"/>
            </a:br>
            <a:endParaRPr lang="tr-TR" dirty="0"/>
          </a:p>
        </p:txBody>
      </p:sp>
      <p:pic>
        <p:nvPicPr>
          <p:cNvPr id="5" name="İçerik Yer Tutucusu 11">
            <a:extLst>
              <a:ext uri="{FF2B5EF4-FFF2-40B4-BE49-F238E27FC236}">
                <a16:creationId xmlns:a16="http://schemas.microsoft.com/office/drawing/2014/main" id="{1891FBF7-BB4E-97AF-6B4C-4EFC15CC4EAB}"/>
              </a:ext>
            </a:extLst>
          </p:cNvPr>
          <p:cNvPicPr>
            <a:picLocks noChangeAspect="1"/>
          </p:cNvPicPr>
          <p:nvPr/>
        </p:nvPicPr>
        <p:blipFill>
          <a:blip r:embed="rId2"/>
          <a:stretch>
            <a:fillRect/>
          </a:stretch>
        </p:blipFill>
        <p:spPr>
          <a:xfrm>
            <a:off x="1665962" y="1659620"/>
            <a:ext cx="5525392" cy="4201664"/>
          </a:xfrm>
          <a:prstGeom prst="rect">
            <a:avLst/>
          </a:prstGeom>
        </p:spPr>
      </p:pic>
    </p:spTree>
    <p:extLst>
      <p:ext uri="{BB962C8B-B14F-4D97-AF65-F5344CB8AC3E}">
        <p14:creationId xmlns:p14="http://schemas.microsoft.com/office/powerpoint/2010/main" val="13033564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963A8-5A3A-E3E6-86D7-7ECC1B5E1A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33C2C5-E5A1-0AD3-471F-D15FD5C3BF9F}"/>
              </a:ext>
            </a:extLst>
          </p:cNvPr>
          <p:cNvSpPr>
            <a:spLocks noGrp="1"/>
          </p:cNvSpPr>
          <p:nvPr>
            <p:ph type="title"/>
          </p:nvPr>
        </p:nvSpPr>
        <p:spPr/>
        <p:txBody>
          <a:bodyPr/>
          <a:lstStyle/>
          <a:p>
            <a:r>
              <a:rPr lang="tr-TR" dirty="0"/>
              <a:t>BÜTÇE ve HARCAMALARIMIZ</a:t>
            </a:r>
          </a:p>
        </p:txBody>
      </p:sp>
      <p:sp>
        <p:nvSpPr>
          <p:cNvPr id="4" name="İçerik Yer Tutucusu 3">
            <a:extLst>
              <a:ext uri="{FF2B5EF4-FFF2-40B4-BE49-F238E27FC236}">
                <a16:creationId xmlns:a16="http://schemas.microsoft.com/office/drawing/2014/main" id="{F436B995-9AB2-57B6-1D69-A41673081C86}"/>
              </a:ext>
            </a:extLst>
          </p:cNvPr>
          <p:cNvSpPr>
            <a:spLocks noGrp="1"/>
          </p:cNvSpPr>
          <p:nvPr>
            <p:ph idx="1"/>
          </p:nvPr>
        </p:nvSpPr>
        <p:spPr/>
        <p:txBody>
          <a:bodyPr/>
          <a:lstStyle/>
          <a:p>
            <a:endParaRPr lang="tr-TR"/>
          </a:p>
        </p:txBody>
      </p:sp>
      <p:pic>
        <p:nvPicPr>
          <p:cNvPr id="7" name="İçerik Yer Tutucusu 3">
            <a:extLst>
              <a:ext uri="{FF2B5EF4-FFF2-40B4-BE49-F238E27FC236}">
                <a16:creationId xmlns:a16="http://schemas.microsoft.com/office/drawing/2014/main" id="{488415E6-E40E-D595-DDD9-BDBFB02DD7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06038" y="1150864"/>
            <a:ext cx="6237961" cy="4809591"/>
          </a:xfrm>
          <a:prstGeom prst="rect">
            <a:avLst/>
          </a:prstGeom>
        </p:spPr>
      </p:pic>
    </p:spTree>
    <p:extLst>
      <p:ext uri="{BB962C8B-B14F-4D97-AF65-F5344CB8AC3E}">
        <p14:creationId xmlns:p14="http://schemas.microsoft.com/office/powerpoint/2010/main" val="860808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DFA67-9C16-4AD4-CBB0-9E0901BD2515}"/>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4DF77CF0-686C-A3C7-01F3-58389B321F76}"/>
              </a:ext>
            </a:extLst>
          </p:cNvPr>
          <p:cNvSpPr>
            <a:spLocks noGrp="1"/>
          </p:cNvSpPr>
          <p:nvPr>
            <p:ph type="title"/>
          </p:nvPr>
        </p:nvSpPr>
        <p:spPr/>
        <p:txBody>
          <a:bodyPr>
            <a:normAutofit/>
          </a:bodyPr>
          <a:lstStyle/>
          <a:p>
            <a:r>
              <a:rPr lang="tr-TR" dirty="0"/>
              <a:t>GELECEĞE YÖNELİK HEDEFLER ve YENİLİKLER</a:t>
            </a:r>
          </a:p>
        </p:txBody>
      </p:sp>
      <p:graphicFrame>
        <p:nvGraphicFramePr>
          <p:cNvPr id="3" name="Tablo 2">
            <a:extLst>
              <a:ext uri="{FF2B5EF4-FFF2-40B4-BE49-F238E27FC236}">
                <a16:creationId xmlns:a16="http://schemas.microsoft.com/office/drawing/2014/main" id="{48F27B3B-FC45-FA85-81FC-9BD80C7696BD}"/>
              </a:ext>
            </a:extLst>
          </p:cNvPr>
          <p:cNvGraphicFramePr>
            <a:graphicFrameLocks noGrp="1"/>
          </p:cNvGraphicFramePr>
          <p:nvPr>
            <p:extLst>
              <p:ext uri="{D42A27DB-BD31-4B8C-83A1-F6EECF244321}">
                <p14:modId xmlns:p14="http://schemas.microsoft.com/office/powerpoint/2010/main" val="2139510715"/>
              </p:ext>
            </p:extLst>
          </p:nvPr>
        </p:nvGraphicFramePr>
        <p:xfrm>
          <a:off x="162232" y="1029382"/>
          <a:ext cx="11869995" cy="5625090"/>
        </p:xfrm>
        <a:graphic>
          <a:graphicData uri="http://schemas.openxmlformats.org/drawingml/2006/table">
            <a:tbl>
              <a:tblPr firstRow="1" bandRow="1">
                <a:tableStyleId>{F5AB1C69-6EDB-4FF4-983F-18BD219EF322}</a:tableStyleId>
              </a:tblPr>
              <a:tblGrid>
                <a:gridCol w="1525146">
                  <a:extLst>
                    <a:ext uri="{9D8B030D-6E8A-4147-A177-3AD203B41FA5}">
                      <a16:colId xmlns:a16="http://schemas.microsoft.com/office/drawing/2014/main" val="1254511158"/>
                    </a:ext>
                  </a:extLst>
                </a:gridCol>
                <a:gridCol w="3448283">
                  <a:extLst>
                    <a:ext uri="{9D8B030D-6E8A-4147-A177-3AD203B41FA5}">
                      <a16:colId xmlns:a16="http://schemas.microsoft.com/office/drawing/2014/main" val="927981922"/>
                    </a:ext>
                  </a:extLst>
                </a:gridCol>
                <a:gridCol w="3448283">
                  <a:extLst>
                    <a:ext uri="{9D8B030D-6E8A-4147-A177-3AD203B41FA5}">
                      <a16:colId xmlns:a16="http://schemas.microsoft.com/office/drawing/2014/main" val="2324699059"/>
                    </a:ext>
                  </a:extLst>
                </a:gridCol>
                <a:gridCol w="3448283">
                  <a:extLst>
                    <a:ext uri="{9D8B030D-6E8A-4147-A177-3AD203B41FA5}">
                      <a16:colId xmlns:a16="http://schemas.microsoft.com/office/drawing/2014/main" val="1235588187"/>
                    </a:ext>
                  </a:extLst>
                </a:gridCol>
              </a:tblGrid>
              <a:tr h="504450">
                <a:tc>
                  <a:txBody>
                    <a:bodyPr/>
                    <a:lstStyle/>
                    <a:p>
                      <a:pPr algn="ctr"/>
                      <a:r>
                        <a:rPr lang="tr-TR" dirty="0">
                          <a:solidFill>
                            <a:schemeClr val="tx1"/>
                          </a:solidFill>
                        </a:rPr>
                        <a:t>HEDEFLER</a:t>
                      </a:r>
                    </a:p>
                  </a:txBody>
                  <a:tcPr/>
                </a:tc>
                <a:tc>
                  <a:txBody>
                    <a:bodyPr/>
                    <a:lstStyle/>
                    <a:p>
                      <a:pPr algn="ctr"/>
                      <a:r>
                        <a:rPr lang="tr-TR" dirty="0">
                          <a:solidFill>
                            <a:schemeClr val="tx1"/>
                          </a:solidFill>
                        </a:rPr>
                        <a:t>2025</a:t>
                      </a:r>
                    </a:p>
                  </a:txBody>
                  <a:tcPr/>
                </a:tc>
                <a:tc>
                  <a:txBody>
                    <a:bodyPr/>
                    <a:lstStyle/>
                    <a:p>
                      <a:pPr algn="ctr"/>
                      <a:r>
                        <a:rPr lang="tr-TR" dirty="0">
                          <a:solidFill>
                            <a:schemeClr val="tx1"/>
                          </a:solidFill>
                        </a:rPr>
                        <a:t>2026</a:t>
                      </a:r>
                    </a:p>
                  </a:txBody>
                  <a:tcPr/>
                </a:tc>
                <a:tc>
                  <a:txBody>
                    <a:bodyPr/>
                    <a:lstStyle/>
                    <a:p>
                      <a:pPr algn="ctr"/>
                      <a:r>
                        <a:rPr lang="tr-TR" dirty="0">
                          <a:solidFill>
                            <a:schemeClr val="tx1"/>
                          </a:solidFill>
                        </a:rPr>
                        <a:t>2027</a:t>
                      </a:r>
                    </a:p>
                  </a:txBody>
                  <a:tcPr/>
                </a:tc>
                <a:extLst>
                  <a:ext uri="{0D108BD9-81ED-4DB2-BD59-A6C34878D82A}">
                    <a16:rowId xmlns:a16="http://schemas.microsoft.com/office/drawing/2014/main" val="743773256"/>
                  </a:ext>
                </a:extLst>
              </a:tr>
              <a:tr h="519224">
                <a:tc>
                  <a:txBody>
                    <a:bodyPr/>
                    <a:lstStyle/>
                    <a:p>
                      <a:pPr algn="ctr"/>
                      <a:endParaRPr lang="tr-TR" b="1"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tr-TR" b="1" dirty="0">
                          <a:solidFill>
                            <a:schemeClr val="tx1"/>
                          </a:solidFill>
                        </a:rPr>
                        <a:t>1. </a:t>
                      </a:r>
                      <a:r>
                        <a:rPr lang="da-DK" b="1" dirty="0">
                          <a:solidFill>
                            <a:schemeClr val="tx1"/>
                          </a:solidFill>
                        </a:rPr>
                        <a:t>Bilimsel ve Teknolojik Gelişim Hedefleri</a:t>
                      </a:r>
                      <a:endParaRPr lang="tr-TR" b="1" dirty="0">
                        <a:solidFill>
                          <a:schemeClr val="tx1"/>
                        </a:solidFill>
                      </a:endParaRPr>
                    </a:p>
                    <a:p>
                      <a:pPr algn="ctr"/>
                      <a:endParaRPr lang="tr-TR" b="1" dirty="0">
                        <a:solidFill>
                          <a:schemeClr val="tx1"/>
                        </a:solidFill>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Merkez personeli tarafından ulusal veya uluslararası düzeyde en az 3 bilimsel makale yayımlanması veya konferanslarda sunum yapılması.</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Merkezimiz akademik personelince TÜBİTAK projesinin sunulması.</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Talep edilen analizlere yönelik en az 4 yeni analiz yöntemi geliştirilerek analiz kalemlerine eklenmesi.</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r-TR" dirty="0"/>
                    </a:p>
                  </a:txBody>
                  <a:tcPr/>
                </a:tc>
                <a:tc>
                  <a:txBody>
                    <a:bodyPr/>
                    <a:lstStyle/>
                    <a:p>
                      <a:pPr marL="285750" indent="-285750">
                        <a:buFont typeface="Arial" panose="020B0604020202020204" pitchFamily="34" charset="0"/>
                        <a:buChar char="•"/>
                      </a:pPr>
                      <a:r>
                        <a:rPr lang="tr-TR" dirty="0"/>
                        <a:t>2026’da gerçekleşmeyen analizler tamamlanacaktır.</a:t>
                      </a:r>
                    </a:p>
                  </a:txBody>
                  <a:tcPr/>
                </a:tc>
                <a:extLst>
                  <a:ext uri="{0D108BD9-81ED-4DB2-BD59-A6C34878D82A}">
                    <a16:rowId xmlns:a16="http://schemas.microsoft.com/office/drawing/2014/main" val="3882701093"/>
                  </a:ext>
                </a:extLst>
              </a:tr>
              <a:tr h="51922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tr-TR" b="1" dirty="0"/>
                    </a:p>
                    <a:p>
                      <a:pPr marL="0" marR="0" lvl="0" indent="0" algn="ctr" defTabSz="914400" rtl="0" eaLnBrk="1" fontAlgn="auto" latinLnBrk="0" hangingPunct="1">
                        <a:lnSpc>
                          <a:spcPct val="100000"/>
                        </a:lnSpc>
                        <a:spcBef>
                          <a:spcPts val="0"/>
                        </a:spcBef>
                        <a:spcAft>
                          <a:spcPts val="0"/>
                        </a:spcAft>
                        <a:buClrTx/>
                        <a:buSzTx/>
                        <a:buFontTx/>
                        <a:buNone/>
                        <a:tabLst/>
                        <a:defRPr/>
                      </a:pPr>
                      <a:r>
                        <a:rPr lang="tr-TR" b="1" dirty="0"/>
                        <a:t>2. Eğitim ve İnsan Kaynağı Gelişimi Hedefleri</a:t>
                      </a:r>
                    </a:p>
                    <a:p>
                      <a:pPr algn="ctr"/>
                      <a:endParaRPr lang="tr-TR" b="1" dirty="0"/>
                    </a:p>
                  </a:txBody>
                  <a:tcPr/>
                </a:tc>
                <a:tc>
                  <a:txBody>
                    <a:bodyPr/>
                    <a:lstStyle/>
                    <a:p>
                      <a:pPr marL="285750" indent="-285750">
                        <a:buFont typeface="Arial" panose="020B0604020202020204" pitchFamily="34" charset="0"/>
                        <a:buChar char="•"/>
                      </a:pPr>
                      <a:r>
                        <a:rPr lang="tr-TR" dirty="0"/>
                        <a:t>Merkez personelinin bilgi ve deneyim paylaşımı için aylık düzenli iç eğitim toplantılarının yapılması (yılda 12 toplantı).</a:t>
                      </a:r>
                    </a:p>
                    <a:p>
                      <a:pPr marL="285750" indent="-285750">
                        <a:buFont typeface="Arial" panose="020B0604020202020204" pitchFamily="34" charset="0"/>
                        <a:buChar char="•"/>
                      </a:pPr>
                      <a:endParaRPr lang="tr-TR" dirty="0"/>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Üniversite öğrencilerinin ders dönemi ve tatil dönemi stajlarının aksatılmadan yürütülmesi ve en az 5 stajyer öğrenciye eğitim verilmesi.</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Merkez personeline Kurum Akreditasyona yönelik ISO-17025 Belgesi standardı eğitiminin alınması.</a:t>
                      </a:r>
                    </a:p>
                    <a:p>
                      <a:pPr marL="0" indent="0">
                        <a:buFont typeface="Arial" panose="020B0604020202020204" pitchFamily="34" charset="0"/>
                        <a:buNone/>
                      </a:pPr>
                      <a:endParaRPr lang="tr-TR" dirty="0"/>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Üniversite öğrencilerinin ders dönemi ve tatil dönemi stajlarının aksatılmadan yürütülmesi ve en az 5 stajyer öğrenciye eğitim verilmesi.</a:t>
                      </a:r>
                    </a:p>
                  </a:txBody>
                  <a:tcPr/>
                </a:tc>
                <a:extLst>
                  <a:ext uri="{0D108BD9-81ED-4DB2-BD59-A6C34878D82A}">
                    <a16:rowId xmlns:a16="http://schemas.microsoft.com/office/drawing/2014/main" val="2190013878"/>
                  </a:ext>
                </a:extLst>
              </a:tr>
            </a:tbl>
          </a:graphicData>
        </a:graphic>
      </p:graphicFrame>
    </p:spTree>
    <p:extLst>
      <p:ext uri="{BB962C8B-B14F-4D97-AF65-F5344CB8AC3E}">
        <p14:creationId xmlns:p14="http://schemas.microsoft.com/office/powerpoint/2010/main" val="726826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F7FA7-79CF-230C-D2D3-781B05000366}"/>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0263F5C9-862A-2690-21C8-6BF1C82565A4}"/>
              </a:ext>
            </a:extLst>
          </p:cNvPr>
          <p:cNvSpPr>
            <a:spLocks noGrp="1"/>
          </p:cNvSpPr>
          <p:nvPr>
            <p:ph type="title"/>
          </p:nvPr>
        </p:nvSpPr>
        <p:spPr/>
        <p:txBody>
          <a:bodyPr>
            <a:normAutofit/>
          </a:bodyPr>
          <a:lstStyle/>
          <a:p>
            <a:r>
              <a:rPr lang="tr-TR" dirty="0"/>
              <a:t>GELECEĞE YÖNELİK HEDEFLER ve YENİLİKLER</a:t>
            </a:r>
          </a:p>
        </p:txBody>
      </p:sp>
      <p:graphicFrame>
        <p:nvGraphicFramePr>
          <p:cNvPr id="4" name="İçerik Yer Tutucusu 6">
            <a:extLst>
              <a:ext uri="{FF2B5EF4-FFF2-40B4-BE49-F238E27FC236}">
                <a16:creationId xmlns:a16="http://schemas.microsoft.com/office/drawing/2014/main" id="{80F14E6B-60A6-0E1A-7901-C2E419128309}"/>
              </a:ext>
            </a:extLst>
          </p:cNvPr>
          <p:cNvGraphicFramePr>
            <a:graphicFrameLocks noGrp="1"/>
          </p:cNvGraphicFramePr>
          <p:nvPr>
            <p:ph idx="1"/>
            <p:extLst>
              <p:ext uri="{D42A27DB-BD31-4B8C-83A1-F6EECF244321}">
                <p14:modId xmlns:p14="http://schemas.microsoft.com/office/powerpoint/2010/main" val="2152515682"/>
              </p:ext>
            </p:extLst>
          </p:nvPr>
        </p:nvGraphicFramePr>
        <p:xfrm>
          <a:off x="322006" y="1466992"/>
          <a:ext cx="11518895" cy="3445304"/>
        </p:xfrm>
        <a:graphic>
          <a:graphicData uri="http://schemas.openxmlformats.org/drawingml/2006/table">
            <a:tbl>
              <a:tblPr firstRow="1" bandRow="1">
                <a:tableStyleId>{F5AB1C69-6EDB-4FF4-983F-18BD219EF322}</a:tableStyleId>
              </a:tblPr>
              <a:tblGrid>
                <a:gridCol w="1703564">
                  <a:extLst>
                    <a:ext uri="{9D8B030D-6E8A-4147-A177-3AD203B41FA5}">
                      <a16:colId xmlns:a16="http://schemas.microsoft.com/office/drawing/2014/main" val="2321046581"/>
                    </a:ext>
                  </a:extLst>
                </a:gridCol>
                <a:gridCol w="3122757">
                  <a:extLst>
                    <a:ext uri="{9D8B030D-6E8A-4147-A177-3AD203B41FA5}">
                      <a16:colId xmlns:a16="http://schemas.microsoft.com/office/drawing/2014/main" val="1265305014"/>
                    </a:ext>
                  </a:extLst>
                </a:gridCol>
                <a:gridCol w="3346287">
                  <a:extLst>
                    <a:ext uri="{9D8B030D-6E8A-4147-A177-3AD203B41FA5}">
                      <a16:colId xmlns:a16="http://schemas.microsoft.com/office/drawing/2014/main" val="3111110156"/>
                    </a:ext>
                  </a:extLst>
                </a:gridCol>
                <a:gridCol w="3346287">
                  <a:extLst>
                    <a:ext uri="{9D8B030D-6E8A-4147-A177-3AD203B41FA5}">
                      <a16:colId xmlns:a16="http://schemas.microsoft.com/office/drawing/2014/main" val="1594605378"/>
                    </a:ext>
                  </a:extLst>
                </a:gridCol>
              </a:tblGrid>
              <a:tr h="519224">
                <a:tc>
                  <a:txBody>
                    <a:bodyPr/>
                    <a:lstStyle/>
                    <a:p>
                      <a:pPr algn="ctr"/>
                      <a:r>
                        <a:rPr lang="tr-TR" dirty="0">
                          <a:solidFill>
                            <a:schemeClr val="tx1"/>
                          </a:solidFill>
                        </a:rPr>
                        <a:t>HEDEF</a:t>
                      </a:r>
                    </a:p>
                  </a:txBody>
                  <a:tcPr/>
                </a:tc>
                <a:tc>
                  <a:txBody>
                    <a:bodyPr/>
                    <a:lstStyle/>
                    <a:p>
                      <a:pPr algn="ctr"/>
                      <a:r>
                        <a:rPr lang="tr-TR" dirty="0">
                          <a:solidFill>
                            <a:schemeClr val="tx1"/>
                          </a:solidFill>
                        </a:rPr>
                        <a:t>2025</a:t>
                      </a:r>
                    </a:p>
                  </a:txBody>
                  <a:tcPr/>
                </a:tc>
                <a:tc>
                  <a:txBody>
                    <a:bodyPr/>
                    <a:lstStyle/>
                    <a:p>
                      <a:pPr algn="ctr"/>
                      <a:r>
                        <a:rPr lang="tr-TR" dirty="0">
                          <a:solidFill>
                            <a:schemeClr val="tx1"/>
                          </a:solidFill>
                        </a:rPr>
                        <a:t>2026</a:t>
                      </a:r>
                    </a:p>
                  </a:txBody>
                  <a:tcPr/>
                </a:tc>
                <a:tc>
                  <a:txBody>
                    <a:bodyPr/>
                    <a:lstStyle/>
                    <a:p>
                      <a:pPr algn="ctr"/>
                      <a:r>
                        <a:rPr lang="tr-TR" dirty="0">
                          <a:solidFill>
                            <a:schemeClr val="tx1"/>
                          </a:solidFill>
                        </a:rPr>
                        <a:t>2027</a:t>
                      </a:r>
                    </a:p>
                  </a:txBody>
                  <a:tcPr/>
                </a:tc>
                <a:extLst>
                  <a:ext uri="{0D108BD9-81ED-4DB2-BD59-A6C34878D82A}">
                    <a16:rowId xmlns:a16="http://schemas.microsoft.com/office/drawing/2014/main" val="488410961"/>
                  </a:ext>
                </a:extLst>
              </a:tr>
              <a:tr h="519224">
                <a:tc>
                  <a:txBody>
                    <a:bodyPr/>
                    <a:lstStyle/>
                    <a:p>
                      <a:pPr algn="ctr"/>
                      <a:endParaRPr lang="tr-TR" b="1" i="0" dirty="0"/>
                    </a:p>
                    <a:p>
                      <a:pPr marL="0" marR="0" lvl="0" indent="0" algn="ctr" defTabSz="914400" rtl="0" eaLnBrk="1" fontAlgn="auto" latinLnBrk="0" hangingPunct="1">
                        <a:lnSpc>
                          <a:spcPct val="100000"/>
                        </a:lnSpc>
                        <a:spcBef>
                          <a:spcPts val="0"/>
                        </a:spcBef>
                        <a:spcAft>
                          <a:spcPts val="0"/>
                        </a:spcAft>
                        <a:buClrTx/>
                        <a:buSzTx/>
                        <a:buFontTx/>
                        <a:buNone/>
                        <a:tabLst/>
                        <a:defRPr/>
                      </a:pPr>
                      <a:r>
                        <a:rPr lang="tr-TR" b="1" i="0" dirty="0"/>
                        <a:t>3. Toplumsal Katkı ve İş Birliği Hedefleri</a:t>
                      </a:r>
                    </a:p>
                    <a:p>
                      <a:pPr algn="ctr"/>
                      <a:endParaRPr lang="tr-TR" b="1" i="0" dirty="0"/>
                    </a:p>
                  </a:txBody>
                  <a:tcPr/>
                </a:tc>
                <a:tc>
                  <a:txBody>
                    <a:bodyPr/>
                    <a:lstStyle/>
                    <a:p>
                      <a:pPr marL="285750" indent="-285750">
                        <a:buFont typeface="Arial" panose="020B0604020202020204" pitchFamily="34" charset="0"/>
                        <a:buChar char="•"/>
                      </a:pPr>
                      <a:r>
                        <a:rPr lang="tr-TR" dirty="0"/>
                        <a:t>Merkez yönetim kadrosu tarafından paydaş kurum veya kuruluşlara en az 1 teknik gezi düzenlenmesi.</a:t>
                      </a:r>
                    </a:p>
                    <a:p>
                      <a:pPr marL="0" indent="0">
                        <a:buFont typeface="Arial" panose="020B0604020202020204" pitchFamily="34" charset="0"/>
                        <a:buNone/>
                      </a:pPr>
                      <a:endParaRPr lang="tr-TR" dirty="0"/>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Merkezin sosyal medya hesaplarında düzenli olarak bilimsel içeriklerin paylaşılması (yılda en az 24 paylaşım)</a:t>
                      </a:r>
                    </a:p>
                    <a:p>
                      <a:pPr marL="285750" indent="-285750">
                        <a:buFont typeface="Arial" panose="020B0604020202020204" pitchFamily="34" charset="0"/>
                        <a:buChar char="•"/>
                      </a:pPr>
                      <a:endParaRPr lang="tr-TR" dirty="0"/>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Araştırmacılara ve akademik personele yönelik en az 1 çalıştay veya seminer düzenlenmesi.</a:t>
                      </a:r>
                    </a:p>
                    <a:p>
                      <a:pPr marL="0" indent="0">
                        <a:buFont typeface="Arial" panose="020B0604020202020204" pitchFamily="34" charset="0"/>
                        <a:buNone/>
                      </a:pPr>
                      <a:endParaRPr lang="tr-TR" dirty="0"/>
                    </a:p>
                  </a:txBody>
                  <a:tcPr/>
                </a:tc>
                <a:extLst>
                  <a:ext uri="{0D108BD9-81ED-4DB2-BD59-A6C34878D82A}">
                    <a16:rowId xmlns:a16="http://schemas.microsoft.com/office/drawing/2014/main" val="3890461558"/>
                  </a:ext>
                </a:extLst>
              </a:tr>
              <a:tr h="519224">
                <a:tc>
                  <a:txBody>
                    <a:bodyPr/>
                    <a:lstStyle/>
                    <a:p>
                      <a:pPr algn="ctr"/>
                      <a:endParaRPr lang="tr-TR" b="1" dirty="0"/>
                    </a:p>
                    <a:p>
                      <a:pPr algn="ctr"/>
                      <a:r>
                        <a:rPr lang="tr-TR" b="1" dirty="0"/>
                        <a:t>4. Ekonomik ve Operasyonel Hedefler</a:t>
                      </a:r>
                    </a:p>
                  </a:txBody>
                  <a:tcPr/>
                </a:tc>
                <a:tc>
                  <a:txBody>
                    <a:bodyPr/>
                    <a:lstStyle/>
                    <a:p>
                      <a:pPr marL="285750" indent="-285750">
                        <a:buFont typeface="Arial" panose="020B0604020202020204" pitchFamily="34" charset="0"/>
                        <a:buChar char="•"/>
                      </a:pPr>
                      <a:r>
                        <a:rPr lang="tr-TR" dirty="0"/>
                        <a:t>Enflasyon oranları göz önünde bulundurularak merkezin karının bir önceki yıla oranla asgari %50 artırılması.</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a:t>Analiz portföyünün bölgesel ihtiyaçlar ve akademik talepler göz önüne alınarak genişletilmesi.</a:t>
                      </a:r>
                    </a:p>
                    <a:p>
                      <a:pPr marL="285750" indent="-285750">
                        <a:buFont typeface="Arial" panose="020B0604020202020204" pitchFamily="34" charset="0"/>
                        <a:buChar char="•"/>
                      </a:pPr>
                      <a:endParaRPr lang="tr-TR" dirty="0"/>
                    </a:p>
                  </a:txBody>
                  <a:tcPr/>
                </a:tc>
                <a:tc>
                  <a:txBody>
                    <a:bodyPr/>
                    <a:lstStyle/>
                    <a:p>
                      <a:pPr marL="285750" indent="-285750">
                        <a:buFont typeface="Arial" panose="020B0604020202020204" pitchFamily="34" charset="0"/>
                        <a:buChar char="•"/>
                      </a:pPr>
                      <a:r>
                        <a:rPr lang="tr-TR" dirty="0"/>
                        <a:t>AR-GE çalışmaları kapsamında bölgesel ürünlere yönelik çalışmalar yapılacaktır. </a:t>
                      </a:r>
                    </a:p>
                  </a:txBody>
                  <a:tcPr/>
                </a:tc>
                <a:extLst>
                  <a:ext uri="{0D108BD9-81ED-4DB2-BD59-A6C34878D82A}">
                    <a16:rowId xmlns:a16="http://schemas.microsoft.com/office/drawing/2014/main" val="2842443894"/>
                  </a:ext>
                </a:extLst>
              </a:tr>
            </a:tbl>
          </a:graphicData>
        </a:graphic>
      </p:graphicFrame>
    </p:spTree>
    <p:extLst>
      <p:ext uri="{BB962C8B-B14F-4D97-AF65-F5344CB8AC3E}">
        <p14:creationId xmlns:p14="http://schemas.microsoft.com/office/powerpoint/2010/main" val="23556223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normAutofit fontScale="85000" lnSpcReduction="20000"/>
          </a:bodyPr>
          <a:lstStyle/>
          <a:p>
            <a:r>
              <a:rPr lang="tr-TR" dirty="0"/>
              <a:t>Bina tadilatı (Bina boyasının yenilenmesi, pencere bakımlarının yapılması, yangın kapılarının tamiratı, yangın merdivenlerinin boyanması, ofislerin boyanması, mümkünse ofislerin pencereli bir ortama taşınması, laboratuvar kapılarının boyanması)</a:t>
            </a:r>
          </a:p>
          <a:p>
            <a:r>
              <a:rPr lang="tr-TR" dirty="0"/>
              <a:t>Analiz cihazlarına yazıcı/bilgisayar sağlanması.</a:t>
            </a:r>
          </a:p>
          <a:p>
            <a:r>
              <a:rPr lang="tr-TR" dirty="0"/>
              <a:t>Toplantı odasına sandalye sağlanması.</a:t>
            </a:r>
          </a:p>
          <a:p>
            <a:r>
              <a:rPr lang="tr-TR" dirty="0"/>
              <a:t>Havalandırma eksikliğinin giderilmesi.</a:t>
            </a:r>
          </a:p>
          <a:p>
            <a:r>
              <a:rPr lang="tr-TR" dirty="0"/>
              <a:t>Toprak analiz laboratuvarında tüplerin dışarı çıkarılması. </a:t>
            </a:r>
          </a:p>
          <a:p>
            <a:r>
              <a:rPr lang="tr-TR" dirty="0"/>
              <a:t>Teknik personel açığının giderilmesi.</a:t>
            </a:r>
          </a:p>
          <a:p>
            <a:r>
              <a:rPr lang="tr-TR" dirty="0"/>
              <a:t>Döner sermaye katkı payının personele yansıtılması. </a:t>
            </a:r>
          </a:p>
          <a:p>
            <a:r>
              <a:rPr lang="tr-TR" dirty="0"/>
              <a:t>Akreditasyon için bütçe aktarılması. </a:t>
            </a:r>
          </a:p>
          <a:p>
            <a:r>
              <a:rPr lang="tr-TR" dirty="0"/>
              <a:t>İdari personele yönelik görevde yükselme sınavlarının uygulanması.</a:t>
            </a:r>
          </a:p>
          <a:p>
            <a:pPr marL="0" indent="0">
              <a:buNone/>
            </a:pPr>
            <a:endParaRPr lang="tr-TR" dirty="0"/>
          </a:p>
        </p:txBody>
      </p:sp>
    </p:spTree>
    <p:extLst>
      <p:ext uri="{BB962C8B-B14F-4D97-AF65-F5344CB8AC3E}">
        <p14:creationId xmlns:p14="http://schemas.microsoft.com/office/powerpoint/2010/main" val="26905969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18279" y="1435881"/>
            <a:ext cx="10515600" cy="4351338"/>
          </a:xfrm>
        </p:spPr>
        <p:txBody>
          <a:bodyPr/>
          <a:lstStyle/>
          <a:p>
            <a:endParaRPr lang="tr-TR" dirty="0"/>
          </a:p>
          <a:p>
            <a:endParaRPr lang="tr-TR" dirty="0"/>
          </a:p>
        </p:txBody>
      </p:sp>
      <p:sp>
        <p:nvSpPr>
          <p:cNvPr id="5" name="Dikdörtgen 4"/>
          <p:cNvSpPr/>
          <p:nvPr/>
        </p:nvSpPr>
        <p:spPr>
          <a:xfrm>
            <a:off x="1659891" y="616773"/>
            <a:ext cx="2751074" cy="461665"/>
          </a:xfrm>
          <a:prstGeom prst="rect">
            <a:avLst/>
          </a:prstGeom>
        </p:spPr>
        <p:txBody>
          <a:bodyPr wrap="none">
            <a:spAutoFit/>
          </a:bodyPr>
          <a:lstStyle/>
          <a:p>
            <a:r>
              <a:rPr lang="tr-TR" sz="2400" b="1" dirty="0">
                <a:latin typeface="Times New Roman" panose="02020603050405020304" pitchFamily="18" charset="0"/>
                <a:cs typeface="Times New Roman" panose="02020603050405020304" pitchFamily="18" charset="0"/>
              </a:rPr>
              <a:t>TEHDİTLERİMİZ</a:t>
            </a: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854"/>
            <a:ext cx="12172011" cy="6858001"/>
          </a:xfrm>
          <a:prstGeom prst="rect">
            <a:avLst/>
          </a:prstGeom>
        </p:spPr>
        <p:style>
          <a:lnRef idx="1">
            <a:schemeClr val="accent1"/>
          </a:lnRef>
          <a:fillRef idx="2">
            <a:schemeClr val="accent1"/>
          </a:fillRef>
          <a:effectRef idx="1">
            <a:schemeClr val="accent1"/>
          </a:effectRef>
          <a:fontRef idx="minor">
            <a:schemeClr val="dk1"/>
          </a:fontRef>
        </p:style>
      </p:pic>
    </p:spTree>
    <p:extLst>
      <p:ext uri="{BB962C8B-B14F-4D97-AF65-F5344CB8AC3E}">
        <p14:creationId xmlns:p14="http://schemas.microsoft.com/office/powerpoint/2010/main" val="2425980755"/>
      </p:ext>
    </p:extLst>
  </p:cSld>
  <p:clrMapOvr>
    <a:masterClrMapping/>
  </p:clrMapOvr>
</p:sld>
</file>

<file path=ppt/theme/theme1.xml><?xml version="1.0" encoding="utf-8"?>
<a:theme xmlns:a="http://schemas.openxmlformats.org/drawingml/2006/main" name="Tema-siu">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a-siu" id="{8B592569-D05A-4D16-9830-B18E17FE7CD1}" vid="{8AFA709D-6815-4F30-BDCD-E4420CC669B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Tema-siu</Template>
  <TotalTime>2977</TotalTime>
  <Words>1835</Words>
  <Application>Microsoft Office PowerPoint</Application>
  <PresentationFormat>Geniş ekran</PresentationFormat>
  <Paragraphs>416</Paragraphs>
  <Slides>36</Slides>
  <Notes>0</Notes>
  <HiddenSlides>0</HiddenSlides>
  <MMClips>0</MMClips>
  <ScaleCrop>false</ScaleCrop>
  <HeadingPairs>
    <vt:vector size="6" baseType="variant">
      <vt:variant>
        <vt:lpstr>Kullanılan Yazı Tipleri</vt:lpstr>
      </vt:variant>
      <vt:variant>
        <vt:i4>4</vt:i4>
      </vt:variant>
      <vt:variant>
        <vt:lpstr>Tema</vt:lpstr>
      </vt:variant>
      <vt:variant>
        <vt:i4>2</vt:i4>
      </vt:variant>
      <vt:variant>
        <vt:lpstr>Slayt Başlıkları</vt:lpstr>
      </vt:variant>
      <vt:variant>
        <vt:i4>36</vt:i4>
      </vt:variant>
    </vt:vector>
  </HeadingPairs>
  <TitlesOfParts>
    <vt:vector size="42" baseType="lpstr">
      <vt:lpstr>Arial</vt:lpstr>
      <vt:lpstr>Calibri</vt:lpstr>
      <vt:lpstr>Calibri Light</vt:lpstr>
      <vt:lpstr>Times New Roman</vt:lpstr>
      <vt:lpstr>Tema-siu</vt:lpstr>
      <vt:lpstr>Office Teması</vt:lpstr>
      <vt:lpstr>PowerPoint Sunusu</vt:lpstr>
      <vt:lpstr>Misyon</vt:lpstr>
      <vt:lpstr>Vizyon</vt:lpstr>
      <vt:lpstr>PowerPoint Sunusu</vt:lpstr>
      <vt:lpstr>AKADEMİK PERSONELİMİZ</vt:lpstr>
      <vt:lpstr>İDARİ PERSONELİMİZ</vt:lpstr>
      <vt:lpstr>LABORATUVARLARIMIZ</vt:lpstr>
      <vt:lpstr>Gıda Analiz Laboratuvarlarımız</vt:lpstr>
      <vt:lpstr>Gıda Analizleri </vt:lpstr>
      <vt:lpstr>Gıda Analizleri</vt:lpstr>
      <vt:lpstr>Bal Analizleri</vt:lpstr>
      <vt:lpstr>Toprak Analiz Laboratuvarımız</vt:lpstr>
      <vt:lpstr>Toprak Analiz Laboratuvarımız</vt:lpstr>
      <vt:lpstr>PowerPoint Sunusu</vt:lpstr>
      <vt:lpstr>Toprak Analiz Laboratuvarımız</vt:lpstr>
      <vt:lpstr>PowerPoint Sunusu</vt:lpstr>
      <vt:lpstr>Toprak Analizleri</vt:lpstr>
      <vt:lpstr>Moleküler Analiz Laboratuvarımız</vt:lpstr>
      <vt:lpstr>Moleküler Analizler</vt:lpstr>
      <vt:lpstr>Mikrobiyoloji Analiz Laboratuvarımız</vt:lpstr>
      <vt:lpstr>Mikrobiyolojik Analizler</vt:lpstr>
      <vt:lpstr>BİLİMSEL FAALİYETLERİMİZ</vt:lpstr>
      <vt:lpstr>BİLİMSEL FAALİYETLERİMİZ</vt:lpstr>
      <vt:lpstr>BİLİMSEL FAALİYETLERİMİZ</vt:lpstr>
      <vt:lpstr>BİLİMSEL FALİYETLERİMİZ</vt:lpstr>
      <vt:lpstr>ALT YAPI PROJELERİMİZ*</vt:lpstr>
      <vt:lpstr>PowerPoint Sunusu</vt:lpstr>
      <vt:lpstr>PowerPoint Sunusu</vt:lpstr>
      <vt:lpstr>PowerPoint Sunusu</vt:lpstr>
      <vt:lpstr>PowerPoint Sunusu</vt:lpstr>
      <vt:lpstr>BÜTÇE ve HARCAMALARIMIZ   Yıllara Göre Analiz Sayısı ve Gelir  </vt:lpstr>
      <vt:lpstr>BÜTÇE ve HARCAMALARIMIZ</vt:lpstr>
      <vt:lpstr>GELECEĞE YÖNELİK HEDEFLER ve YENİLİKLER</vt:lpstr>
      <vt:lpstr>GELECEĞE YÖNELİK HEDEFLER ve YENİLİKLER</vt:lpstr>
      <vt:lpstr>TALEPLER ve ÖNERİLER</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Bilgisayar</dc:creator>
  <cp:lastModifiedBy>Bilgisayar</cp:lastModifiedBy>
  <cp:revision>354</cp:revision>
  <dcterms:created xsi:type="dcterms:W3CDTF">2022-12-08T06:33:03Z</dcterms:created>
  <dcterms:modified xsi:type="dcterms:W3CDTF">2025-04-24T12:14:53Z</dcterms:modified>
</cp:coreProperties>
</file>