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58" r:id="rId3"/>
    <p:sldId id="380" r:id="rId4"/>
    <p:sldId id="352" r:id="rId5"/>
    <p:sldId id="379" r:id="rId6"/>
    <p:sldId id="371" r:id="rId7"/>
    <p:sldId id="324" r:id="rId8"/>
    <p:sldId id="381" r:id="rId9"/>
    <p:sldId id="353" r:id="rId10"/>
    <p:sldId id="385" r:id="rId11"/>
    <p:sldId id="354" r:id="rId12"/>
    <p:sldId id="388" r:id="rId13"/>
    <p:sldId id="389" r:id="rId14"/>
    <p:sldId id="383" r:id="rId15"/>
    <p:sldId id="393" r:id="rId16"/>
    <p:sldId id="395" r:id="rId17"/>
    <p:sldId id="394" r:id="rId18"/>
    <p:sldId id="397" r:id="rId19"/>
    <p:sldId id="390" r:id="rId20"/>
    <p:sldId id="386" r:id="rId21"/>
    <p:sldId id="391" r:id="rId22"/>
    <p:sldId id="387" r:id="rId23"/>
    <p:sldId id="392" r:id="rId24"/>
    <p:sldId id="399" r:id="rId25"/>
    <p:sldId id="400" r:id="rId26"/>
    <p:sldId id="373" r:id="rId27"/>
    <p:sldId id="398" r:id="rId28"/>
    <p:sldId id="396" r:id="rId29"/>
    <p:sldId id="362" r:id="rId30"/>
    <p:sldId id="401" r:id="rId31"/>
    <p:sldId id="297" r:id="rId32"/>
    <p:sldId id="372" r:id="rId33"/>
    <p:sldId id="376" r:id="rId34"/>
    <p:sldId id="377" r:id="rId35"/>
    <p:sldId id="284"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Açık Stil 2 - Vurgu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929F9F4-4A8F-4326-A1B4-22849713DDAB}" styleName="Koyu Stil 1 - Vurgu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Açık Stil 1 - Vurgu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000" autoAdjust="0"/>
  </p:normalViewPr>
  <p:slideViewPr>
    <p:cSldViewPr snapToGrid="0">
      <p:cViewPr>
        <p:scale>
          <a:sx n="50" d="100"/>
          <a:sy n="50" d="100"/>
        </p:scale>
        <p:origin x="-2172" y="-780"/>
      </p:cViewPr>
      <p:guideLst>
        <p:guide orient="horz" pos="2160"/>
        <p:guide pos="3840"/>
      </p:guideLst>
    </p:cSldViewPr>
  </p:slideViewPr>
  <p:notesTextViewPr>
    <p:cViewPr>
      <p:scale>
        <a:sx n="3" d="2"/>
        <a:sy n="3" d="2"/>
      </p:scale>
      <p:origin x="0" y="0"/>
    </p:cViewPr>
  </p:notesTextViewPr>
  <p:sorterViewPr>
    <p:cViewPr>
      <p:scale>
        <a:sx n="110" d="100"/>
        <a:sy n="110" d="100"/>
      </p:scale>
      <p:origin x="0" y="-883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5B4C86-D23A-4A2F-9EC9-A8108091B56B}" type="doc">
      <dgm:prSet loTypeId="urn:microsoft.com/office/officeart/2008/layout/NameandTitleOrganizationalChart" loCatId="hierarchy" qsTypeId="urn:microsoft.com/office/officeart/2005/8/quickstyle/3d2" qsCatId="3D" csTypeId="urn:microsoft.com/office/officeart/2005/8/colors/accent1_2" csCatId="accent1" phldr="1"/>
      <dgm:spPr/>
      <dgm:t>
        <a:bodyPr/>
        <a:lstStyle/>
        <a:p>
          <a:endParaRPr lang="tr-TR"/>
        </a:p>
      </dgm:t>
    </dgm:pt>
    <dgm:pt modelId="{4E5019C4-8789-4F5E-95C9-4D8392B7DEBE}">
      <dgm:prSet phldrT="[Metin]" custT="1"/>
      <dgm:spPr/>
      <dgm:t>
        <a:bodyPr/>
        <a:lstStyle/>
        <a:p>
          <a:r>
            <a:rPr lang="tr-TR" sz="1600" dirty="0"/>
            <a:t>Müdür</a:t>
          </a:r>
        </a:p>
      </dgm:t>
    </dgm:pt>
    <dgm:pt modelId="{AA2C117C-19F9-4793-8F1F-989353AB6A78}" type="parTrans" cxnId="{84D51287-17BF-454A-BEDA-674EA24ABA65}">
      <dgm:prSet/>
      <dgm:spPr/>
      <dgm:t>
        <a:bodyPr/>
        <a:lstStyle/>
        <a:p>
          <a:endParaRPr lang="tr-TR"/>
        </a:p>
      </dgm:t>
    </dgm:pt>
    <dgm:pt modelId="{565C34A6-3082-45E4-BC14-4301DB3F6EC2}" type="sibTrans" cxnId="{84D51287-17BF-454A-BEDA-674EA24ABA65}">
      <dgm:prSet custT="1"/>
      <dgm:spPr/>
      <dgm:t>
        <a:bodyPr/>
        <a:lstStyle/>
        <a:p>
          <a:pPr algn="ctr"/>
          <a:r>
            <a:rPr lang="tr-TR" sz="1600" dirty="0"/>
            <a:t>Prof. Dr. İbrahim TEĞİN</a:t>
          </a:r>
        </a:p>
      </dgm:t>
    </dgm:pt>
    <dgm:pt modelId="{AFA8EE61-2842-46F8-8D1E-D95DA0630EC5}">
      <dgm:prSet phldrT="[Metin]" custT="1"/>
      <dgm:spPr/>
      <dgm:t>
        <a:bodyPr/>
        <a:lstStyle/>
        <a:p>
          <a:r>
            <a:rPr lang="tr-TR" sz="1600" dirty="0"/>
            <a:t>Toprak Analiz Laboratuvarı </a:t>
          </a:r>
        </a:p>
      </dgm:t>
    </dgm:pt>
    <dgm:pt modelId="{EF6A8325-ECE7-4871-B92B-8E49F24440F2}" type="parTrans" cxnId="{3926FDBB-617C-434B-88F3-29E426097E4B}">
      <dgm:prSet/>
      <dgm:spPr/>
      <dgm:t>
        <a:bodyPr/>
        <a:lstStyle/>
        <a:p>
          <a:endParaRPr lang="tr-TR" sz="1600"/>
        </a:p>
      </dgm:t>
    </dgm:pt>
    <dgm:pt modelId="{651CA832-0306-48AF-BBCA-7B1EDF9AEFEB}" type="sibTrans" cxnId="{3926FDBB-617C-434B-88F3-29E426097E4B}">
      <dgm:prSet custT="1"/>
      <dgm:spPr/>
      <dgm:t>
        <a:bodyPr/>
        <a:lstStyle/>
        <a:p>
          <a:r>
            <a:rPr lang="tr-TR" sz="1600" dirty="0"/>
            <a:t>Dr. Ümit ÇALIŞIR</a:t>
          </a:r>
        </a:p>
      </dgm:t>
    </dgm:pt>
    <dgm:pt modelId="{2110F83D-33BC-4A3D-A189-56F1D3256854}">
      <dgm:prSet phldrT="[Metin]" custT="1"/>
      <dgm:spPr/>
      <dgm:t>
        <a:bodyPr/>
        <a:lstStyle/>
        <a:p>
          <a:r>
            <a:rPr lang="tr-TR" sz="1600" dirty="0"/>
            <a:t>Mikrobiyoloji Analiz Laboratuvarı </a:t>
          </a:r>
        </a:p>
      </dgm:t>
    </dgm:pt>
    <dgm:pt modelId="{15F6F6EF-10B1-4FC4-8419-EEA8DF164E3E}" type="parTrans" cxnId="{764E6DBB-FA0D-40B4-92AB-EB445F7F1036}">
      <dgm:prSet/>
      <dgm:spPr/>
      <dgm:t>
        <a:bodyPr/>
        <a:lstStyle/>
        <a:p>
          <a:endParaRPr lang="tr-TR" sz="1600"/>
        </a:p>
      </dgm:t>
    </dgm:pt>
    <dgm:pt modelId="{4086ED33-032C-4F20-B368-DA434298F04B}" type="sibTrans" cxnId="{764E6DBB-FA0D-40B4-92AB-EB445F7F1036}">
      <dgm:prSet custT="1"/>
      <dgm:spPr/>
      <dgm:t>
        <a:bodyPr/>
        <a:lstStyle/>
        <a:p>
          <a:pPr algn="ctr"/>
          <a:r>
            <a:rPr lang="tr-TR" sz="1600" dirty="0" err="1"/>
            <a:t>Ögr</a:t>
          </a:r>
          <a:r>
            <a:rPr lang="tr-TR" sz="1600" dirty="0"/>
            <a:t>. Gör. Ahmet FIRATOĞLU</a:t>
          </a:r>
        </a:p>
      </dgm:t>
    </dgm:pt>
    <dgm:pt modelId="{9FFCB668-A77B-4303-BD62-E19529B0A0F9}">
      <dgm:prSet phldrT="[Metin]" custT="1"/>
      <dgm:spPr/>
      <dgm:t>
        <a:bodyPr/>
        <a:lstStyle/>
        <a:p>
          <a:r>
            <a:rPr lang="tr-TR" sz="1600" dirty="0"/>
            <a:t>Moleküler Biyoloji Analiz Laboratuvarı </a:t>
          </a:r>
        </a:p>
      </dgm:t>
    </dgm:pt>
    <dgm:pt modelId="{2CC7A3AE-ECA4-454E-A06E-BE35EBC7BF31}" type="parTrans" cxnId="{4C59F76E-5F20-4927-8211-5EEA4A8C1075}">
      <dgm:prSet/>
      <dgm:spPr/>
      <dgm:t>
        <a:bodyPr/>
        <a:lstStyle/>
        <a:p>
          <a:endParaRPr lang="tr-TR" sz="1600"/>
        </a:p>
      </dgm:t>
    </dgm:pt>
    <dgm:pt modelId="{0108D9FC-427B-4B0F-8603-BAF6852A9F3D}" type="sibTrans" cxnId="{4C59F76E-5F20-4927-8211-5EEA4A8C1075}">
      <dgm:prSet custT="1"/>
      <dgm:spPr/>
      <dgm:t>
        <a:bodyPr/>
        <a:lstStyle/>
        <a:p>
          <a:pPr algn="ctr"/>
          <a:r>
            <a:rPr lang="tr-TR" sz="1600" dirty="0" err="1"/>
            <a:t>Ögr</a:t>
          </a:r>
          <a:r>
            <a:rPr lang="tr-TR" sz="1600" dirty="0"/>
            <a:t>. Gör.  Merve BALABAN</a:t>
          </a:r>
        </a:p>
      </dgm:t>
    </dgm:pt>
    <dgm:pt modelId="{AD3BFF11-B5D2-4166-A60D-7D987A72DBB3}">
      <dgm:prSet custT="1"/>
      <dgm:spPr/>
      <dgm:t>
        <a:bodyPr/>
        <a:lstStyle/>
        <a:p>
          <a:r>
            <a:rPr lang="tr-TR" sz="1600" dirty="0"/>
            <a:t>Gıda Analiz Laboratuvarı </a:t>
          </a:r>
        </a:p>
      </dgm:t>
    </dgm:pt>
    <dgm:pt modelId="{BBE35D03-E289-4030-BC1B-7FCAA013C54E}" type="parTrans" cxnId="{17C0B4FE-9D16-4F8B-948E-B7F030127CD4}">
      <dgm:prSet/>
      <dgm:spPr/>
      <dgm:t>
        <a:bodyPr/>
        <a:lstStyle/>
        <a:p>
          <a:endParaRPr lang="tr-TR" sz="1600"/>
        </a:p>
      </dgm:t>
    </dgm:pt>
    <dgm:pt modelId="{3681B7D5-4D74-4379-B133-3EC450F18894}" type="sibTrans" cxnId="{17C0B4FE-9D16-4F8B-948E-B7F030127CD4}">
      <dgm:prSet custT="1"/>
      <dgm:spPr/>
      <dgm:t>
        <a:bodyPr/>
        <a:lstStyle/>
        <a:p>
          <a:pPr algn="ctr"/>
          <a:r>
            <a:rPr lang="tr-TR" sz="1600" dirty="0"/>
            <a:t>Doç. Dr. Duygu ELMA KARAKAŞ</a:t>
          </a:r>
        </a:p>
      </dgm:t>
    </dgm:pt>
    <dgm:pt modelId="{9D444685-A541-4341-9405-7B2EA0D86A37}">
      <dgm:prSet custT="1"/>
      <dgm:spPr/>
      <dgm:t>
        <a:bodyPr/>
        <a:lstStyle/>
        <a:p>
          <a:r>
            <a:rPr lang="tr-TR" sz="1600" dirty="0"/>
            <a:t>Fiziksel Analiz Laboratuvarı </a:t>
          </a:r>
        </a:p>
      </dgm:t>
    </dgm:pt>
    <dgm:pt modelId="{412B4C0C-4CF5-446D-B585-04B721C74074}" type="parTrans" cxnId="{43DBC30B-7F22-40A2-9990-3BD65A578730}">
      <dgm:prSet/>
      <dgm:spPr/>
      <dgm:t>
        <a:bodyPr/>
        <a:lstStyle/>
        <a:p>
          <a:endParaRPr lang="tr-TR" sz="1600"/>
        </a:p>
      </dgm:t>
    </dgm:pt>
    <dgm:pt modelId="{FED3FB52-9240-423C-A35A-8B4772F0BB79}" type="sibTrans" cxnId="{43DBC30B-7F22-40A2-9990-3BD65A578730}">
      <dgm:prSet custT="1"/>
      <dgm:spPr/>
      <dgm:t>
        <a:bodyPr/>
        <a:lstStyle/>
        <a:p>
          <a:pPr algn="ctr"/>
          <a:r>
            <a:rPr lang="tr-TR" sz="1600" dirty="0"/>
            <a:t>Dr. Mesut GÖK</a:t>
          </a:r>
        </a:p>
      </dgm:t>
    </dgm:pt>
    <dgm:pt modelId="{2B798F18-66FA-4E44-80C5-AE18DE71B1C5}" type="asst">
      <dgm:prSet custT="1"/>
      <dgm:spPr/>
      <dgm:t>
        <a:bodyPr/>
        <a:lstStyle/>
        <a:p>
          <a:r>
            <a:rPr lang="tr-TR" sz="1600" dirty="0"/>
            <a:t>Müdür Yardımcısı</a:t>
          </a:r>
        </a:p>
      </dgm:t>
    </dgm:pt>
    <dgm:pt modelId="{20A6FC02-8970-4E25-BE44-F19154626F18}" type="parTrans" cxnId="{40BCBE36-BFFA-49F3-A0BC-50C3A3187299}">
      <dgm:prSet/>
      <dgm:spPr/>
      <dgm:t>
        <a:bodyPr/>
        <a:lstStyle/>
        <a:p>
          <a:endParaRPr lang="tr-TR" sz="1600"/>
        </a:p>
      </dgm:t>
    </dgm:pt>
    <dgm:pt modelId="{18A15546-8104-47D9-B959-B4B1C0383D04}" type="sibTrans" cxnId="{40BCBE36-BFFA-49F3-A0BC-50C3A3187299}">
      <dgm:prSet custT="1"/>
      <dgm:spPr/>
      <dgm:t>
        <a:bodyPr/>
        <a:lstStyle/>
        <a:p>
          <a:pPr algn="ctr"/>
          <a:r>
            <a:rPr lang="tr-TR" sz="1600" dirty="0"/>
            <a:t>Doç. Dr. Duygu ELMA KARAKAŞ</a:t>
          </a:r>
        </a:p>
      </dgm:t>
    </dgm:pt>
    <dgm:pt modelId="{A4C57831-9B18-4C75-9098-DD3C337BA4DC}" type="asst">
      <dgm:prSet custT="1"/>
      <dgm:spPr/>
      <dgm:t>
        <a:bodyPr/>
        <a:lstStyle/>
        <a:p>
          <a:r>
            <a:rPr lang="tr-TR" sz="1600" dirty="0"/>
            <a:t>Müdür Yardımcısı</a:t>
          </a:r>
        </a:p>
      </dgm:t>
    </dgm:pt>
    <dgm:pt modelId="{5E4A05EF-9829-4625-ACA3-A79D24CE3C29}" type="parTrans" cxnId="{777BC265-E96B-4B8E-BFD3-0D73DC3C691A}">
      <dgm:prSet/>
      <dgm:spPr/>
      <dgm:t>
        <a:bodyPr/>
        <a:lstStyle/>
        <a:p>
          <a:endParaRPr lang="tr-TR" sz="1600"/>
        </a:p>
      </dgm:t>
    </dgm:pt>
    <dgm:pt modelId="{D939253A-5359-4A8E-AAB7-0B8AE27FBE90}" type="sibTrans" cxnId="{777BC265-E96B-4B8E-BFD3-0D73DC3C691A}">
      <dgm:prSet custT="1"/>
      <dgm:spPr/>
      <dgm:t>
        <a:bodyPr/>
        <a:lstStyle/>
        <a:p>
          <a:pPr algn="ctr"/>
          <a:r>
            <a:rPr lang="tr-TR" sz="1600" dirty="0"/>
            <a:t>Dr. </a:t>
          </a:r>
          <a:r>
            <a:rPr lang="tr-TR" sz="1600" dirty="0" err="1"/>
            <a:t>Ögr</a:t>
          </a:r>
          <a:r>
            <a:rPr lang="tr-TR" sz="1600" dirty="0"/>
            <a:t>. Üyesi Bülent HALLAÇ</a:t>
          </a:r>
        </a:p>
      </dgm:t>
    </dgm:pt>
    <dgm:pt modelId="{934F840B-782F-45FD-BD94-5A4D4B0D27EE}" type="pres">
      <dgm:prSet presAssocID="{3C5B4C86-D23A-4A2F-9EC9-A8108091B56B}" presName="hierChild1" presStyleCnt="0">
        <dgm:presLayoutVars>
          <dgm:orgChart val="1"/>
          <dgm:chPref val="1"/>
          <dgm:dir/>
          <dgm:animOne val="branch"/>
          <dgm:animLvl val="lvl"/>
          <dgm:resizeHandles/>
        </dgm:presLayoutVars>
      </dgm:prSet>
      <dgm:spPr/>
      <dgm:t>
        <a:bodyPr/>
        <a:lstStyle/>
        <a:p>
          <a:endParaRPr lang="tr-TR"/>
        </a:p>
      </dgm:t>
    </dgm:pt>
    <dgm:pt modelId="{462BAB89-40BF-45E8-9A33-2373B2C157A6}" type="pres">
      <dgm:prSet presAssocID="{4E5019C4-8789-4F5E-95C9-4D8392B7DEBE}" presName="hierRoot1" presStyleCnt="0">
        <dgm:presLayoutVars>
          <dgm:hierBranch val="init"/>
        </dgm:presLayoutVars>
      </dgm:prSet>
      <dgm:spPr/>
    </dgm:pt>
    <dgm:pt modelId="{A2313C29-8188-49F8-8D5B-66E0EF048348}" type="pres">
      <dgm:prSet presAssocID="{4E5019C4-8789-4F5E-95C9-4D8392B7DEBE}" presName="rootComposite1" presStyleCnt="0"/>
      <dgm:spPr/>
    </dgm:pt>
    <dgm:pt modelId="{B44B4F2B-1ED2-4839-B00C-DE603E110AE7}" type="pres">
      <dgm:prSet presAssocID="{4E5019C4-8789-4F5E-95C9-4D8392B7DEBE}" presName="rootText1" presStyleLbl="node0" presStyleIdx="0" presStyleCnt="1">
        <dgm:presLayoutVars>
          <dgm:chMax/>
          <dgm:chPref val="3"/>
        </dgm:presLayoutVars>
      </dgm:prSet>
      <dgm:spPr/>
      <dgm:t>
        <a:bodyPr/>
        <a:lstStyle/>
        <a:p>
          <a:endParaRPr lang="tr-TR"/>
        </a:p>
      </dgm:t>
    </dgm:pt>
    <dgm:pt modelId="{FCFBBAC9-D478-4B2F-98F9-9810A1873AE4}" type="pres">
      <dgm:prSet presAssocID="{4E5019C4-8789-4F5E-95C9-4D8392B7DEBE}" presName="titleText1" presStyleLbl="fgAcc0" presStyleIdx="0" presStyleCnt="1" custScaleY="202058" custLinFactNeighborX="-16570" custLinFactNeighborY="30860">
        <dgm:presLayoutVars>
          <dgm:chMax val="0"/>
          <dgm:chPref val="0"/>
        </dgm:presLayoutVars>
      </dgm:prSet>
      <dgm:spPr/>
      <dgm:t>
        <a:bodyPr/>
        <a:lstStyle/>
        <a:p>
          <a:endParaRPr lang="tr-TR"/>
        </a:p>
      </dgm:t>
    </dgm:pt>
    <dgm:pt modelId="{00F02C02-28A2-4C27-B309-0C012970B19C}" type="pres">
      <dgm:prSet presAssocID="{4E5019C4-8789-4F5E-95C9-4D8392B7DEBE}" presName="rootConnector1" presStyleLbl="node1" presStyleIdx="0" presStyleCnt="5"/>
      <dgm:spPr/>
      <dgm:t>
        <a:bodyPr/>
        <a:lstStyle/>
        <a:p>
          <a:endParaRPr lang="tr-TR"/>
        </a:p>
      </dgm:t>
    </dgm:pt>
    <dgm:pt modelId="{D89F497B-2F49-40CD-B559-FE72FCE97FCE}" type="pres">
      <dgm:prSet presAssocID="{4E5019C4-8789-4F5E-95C9-4D8392B7DEBE}" presName="hierChild2" presStyleCnt="0"/>
      <dgm:spPr/>
    </dgm:pt>
    <dgm:pt modelId="{E28AA076-EE57-4770-9504-CB8B4F2493DA}" type="pres">
      <dgm:prSet presAssocID="{EF6A8325-ECE7-4871-B92B-8E49F24440F2}" presName="Name37" presStyleLbl="parChTrans1D2" presStyleIdx="0" presStyleCnt="7"/>
      <dgm:spPr/>
      <dgm:t>
        <a:bodyPr/>
        <a:lstStyle/>
        <a:p>
          <a:endParaRPr lang="tr-TR"/>
        </a:p>
      </dgm:t>
    </dgm:pt>
    <dgm:pt modelId="{12A3CCEC-C3E4-4DDD-AB43-51D4523C66EE}" type="pres">
      <dgm:prSet presAssocID="{AFA8EE61-2842-46F8-8D1E-D95DA0630EC5}" presName="hierRoot2" presStyleCnt="0">
        <dgm:presLayoutVars>
          <dgm:hierBranch val="init"/>
        </dgm:presLayoutVars>
      </dgm:prSet>
      <dgm:spPr/>
    </dgm:pt>
    <dgm:pt modelId="{9FDEE6BA-C87A-46B2-8AD5-D5144E8C3074}" type="pres">
      <dgm:prSet presAssocID="{AFA8EE61-2842-46F8-8D1E-D95DA0630EC5}" presName="rootComposite" presStyleCnt="0"/>
      <dgm:spPr/>
    </dgm:pt>
    <dgm:pt modelId="{F11EDF84-3819-4BA5-8F20-1B171F1AFF9D}" type="pres">
      <dgm:prSet presAssocID="{AFA8EE61-2842-46F8-8D1E-D95DA0630EC5}" presName="rootText" presStyleLbl="node1" presStyleIdx="0" presStyleCnt="5">
        <dgm:presLayoutVars>
          <dgm:chMax/>
          <dgm:chPref val="3"/>
        </dgm:presLayoutVars>
      </dgm:prSet>
      <dgm:spPr/>
      <dgm:t>
        <a:bodyPr/>
        <a:lstStyle/>
        <a:p>
          <a:endParaRPr lang="tr-TR"/>
        </a:p>
      </dgm:t>
    </dgm:pt>
    <dgm:pt modelId="{15E45131-136F-49D6-8A39-37CE396FB870}" type="pres">
      <dgm:prSet presAssocID="{AFA8EE61-2842-46F8-8D1E-D95DA0630EC5}" presName="titleText2" presStyleLbl="fgAcc1" presStyleIdx="0" presStyleCnt="5" custScaleX="107208" custScaleY="224144" custLinFactY="18210" custLinFactNeighborX="-16794" custLinFactNeighborY="100000">
        <dgm:presLayoutVars>
          <dgm:chMax val="0"/>
          <dgm:chPref val="0"/>
        </dgm:presLayoutVars>
      </dgm:prSet>
      <dgm:spPr/>
      <dgm:t>
        <a:bodyPr/>
        <a:lstStyle/>
        <a:p>
          <a:endParaRPr lang="tr-TR"/>
        </a:p>
      </dgm:t>
    </dgm:pt>
    <dgm:pt modelId="{9C885021-8D31-41C9-9BA2-FFD3DE6832F3}" type="pres">
      <dgm:prSet presAssocID="{AFA8EE61-2842-46F8-8D1E-D95DA0630EC5}" presName="rootConnector" presStyleLbl="node2" presStyleIdx="0" presStyleCnt="0"/>
      <dgm:spPr/>
      <dgm:t>
        <a:bodyPr/>
        <a:lstStyle/>
        <a:p>
          <a:endParaRPr lang="tr-TR"/>
        </a:p>
      </dgm:t>
    </dgm:pt>
    <dgm:pt modelId="{86B6BEB3-3CD9-4DA4-B59B-4D652123B56B}" type="pres">
      <dgm:prSet presAssocID="{AFA8EE61-2842-46F8-8D1E-D95DA0630EC5}" presName="hierChild4" presStyleCnt="0"/>
      <dgm:spPr/>
    </dgm:pt>
    <dgm:pt modelId="{C302E7D3-5DD4-4D4C-8E59-63CAACD989ED}" type="pres">
      <dgm:prSet presAssocID="{AFA8EE61-2842-46F8-8D1E-D95DA0630EC5}" presName="hierChild5" presStyleCnt="0"/>
      <dgm:spPr/>
    </dgm:pt>
    <dgm:pt modelId="{14360D2B-06B0-4B8B-89C0-35AAC803380D}" type="pres">
      <dgm:prSet presAssocID="{BBE35D03-E289-4030-BC1B-7FCAA013C54E}" presName="Name37" presStyleLbl="parChTrans1D2" presStyleIdx="1" presStyleCnt="7"/>
      <dgm:spPr/>
      <dgm:t>
        <a:bodyPr/>
        <a:lstStyle/>
        <a:p>
          <a:endParaRPr lang="tr-TR"/>
        </a:p>
      </dgm:t>
    </dgm:pt>
    <dgm:pt modelId="{08783CA5-F0B5-4583-963C-69CC8A44D894}" type="pres">
      <dgm:prSet presAssocID="{AD3BFF11-B5D2-4166-A60D-7D987A72DBB3}" presName="hierRoot2" presStyleCnt="0">
        <dgm:presLayoutVars>
          <dgm:hierBranch val="init"/>
        </dgm:presLayoutVars>
      </dgm:prSet>
      <dgm:spPr/>
    </dgm:pt>
    <dgm:pt modelId="{692166F7-5EA8-47DE-8DA9-8B5BBA2FB24B}" type="pres">
      <dgm:prSet presAssocID="{AD3BFF11-B5D2-4166-A60D-7D987A72DBB3}" presName="rootComposite" presStyleCnt="0"/>
      <dgm:spPr/>
    </dgm:pt>
    <dgm:pt modelId="{DAAEAAE2-1452-4148-BE1E-50287895F6D5}" type="pres">
      <dgm:prSet presAssocID="{AD3BFF11-B5D2-4166-A60D-7D987A72DBB3}" presName="rootText" presStyleLbl="node1" presStyleIdx="1" presStyleCnt="5">
        <dgm:presLayoutVars>
          <dgm:chMax/>
          <dgm:chPref val="3"/>
        </dgm:presLayoutVars>
      </dgm:prSet>
      <dgm:spPr/>
      <dgm:t>
        <a:bodyPr/>
        <a:lstStyle/>
        <a:p>
          <a:endParaRPr lang="tr-TR"/>
        </a:p>
      </dgm:t>
    </dgm:pt>
    <dgm:pt modelId="{F451EB5D-3EAA-45E8-AB89-49586C9D1D90}" type="pres">
      <dgm:prSet presAssocID="{AD3BFF11-B5D2-4166-A60D-7D987A72DBB3}" presName="titleText2" presStyleLbl="fgAcc1" presStyleIdx="1" presStyleCnt="5" custScaleX="113012" custScaleY="224802" custLinFactY="23754" custLinFactNeighborX="-17824" custLinFactNeighborY="100000">
        <dgm:presLayoutVars>
          <dgm:chMax val="0"/>
          <dgm:chPref val="0"/>
        </dgm:presLayoutVars>
      </dgm:prSet>
      <dgm:spPr/>
      <dgm:t>
        <a:bodyPr/>
        <a:lstStyle/>
        <a:p>
          <a:endParaRPr lang="tr-TR"/>
        </a:p>
      </dgm:t>
    </dgm:pt>
    <dgm:pt modelId="{A8F19AF5-7F74-4432-B58B-9F3F36870599}" type="pres">
      <dgm:prSet presAssocID="{AD3BFF11-B5D2-4166-A60D-7D987A72DBB3}" presName="rootConnector" presStyleLbl="node2" presStyleIdx="0" presStyleCnt="0"/>
      <dgm:spPr/>
      <dgm:t>
        <a:bodyPr/>
        <a:lstStyle/>
        <a:p>
          <a:endParaRPr lang="tr-TR"/>
        </a:p>
      </dgm:t>
    </dgm:pt>
    <dgm:pt modelId="{7FD390B6-2CA0-4EB6-A376-B345232CFB53}" type="pres">
      <dgm:prSet presAssocID="{AD3BFF11-B5D2-4166-A60D-7D987A72DBB3}" presName="hierChild4" presStyleCnt="0"/>
      <dgm:spPr/>
    </dgm:pt>
    <dgm:pt modelId="{C30645FE-C618-4EEE-A021-A0458C75BC09}" type="pres">
      <dgm:prSet presAssocID="{AD3BFF11-B5D2-4166-A60D-7D987A72DBB3}" presName="hierChild5" presStyleCnt="0"/>
      <dgm:spPr/>
    </dgm:pt>
    <dgm:pt modelId="{FD548109-85E8-483A-915B-5746DCB787E0}" type="pres">
      <dgm:prSet presAssocID="{412B4C0C-4CF5-446D-B585-04B721C74074}" presName="Name37" presStyleLbl="parChTrans1D2" presStyleIdx="2" presStyleCnt="7"/>
      <dgm:spPr/>
      <dgm:t>
        <a:bodyPr/>
        <a:lstStyle/>
        <a:p>
          <a:endParaRPr lang="tr-TR"/>
        </a:p>
      </dgm:t>
    </dgm:pt>
    <dgm:pt modelId="{DC847A45-05B2-4A0F-9A01-A8140304F1C3}" type="pres">
      <dgm:prSet presAssocID="{9D444685-A541-4341-9405-7B2EA0D86A37}" presName="hierRoot2" presStyleCnt="0">
        <dgm:presLayoutVars>
          <dgm:hierBranch val="init"/>
        </dgm:presLayoutVars>
      </dgm:prSet>
      <dgm:spPr/>
    </dgm:pt>
    <dgm:pt modelId="{7A3FE1DB-F0BC-4B10-8E74-208F5CE44A6B}" type="pres">
      <dgm:prSet presAssocID="{9D444685-A541-4341-9405-7B2EA0D86A37}" presName="rootComposite" presStyleCnt="0"/>
      <dgm:spPr/>
    </dgm:pt>
    <dgm:pt modelId="{493AC271-2BC7-4A09-A061-27CEAD5639F6}" type="pres">
      <dgm:prSet presAssocID="{9D444685-A541-4341-9405-7B2EA0D86A37}" presName="rootText" presStyleLbl="node1" presStyleIdx="2" presStyleCnt="5">
        <dgm:presLayoutVars>
          <dgm:chMax/>
          <dgm:chPref val="3"/>
        </dgm:presLayoutVars>
      </dgm:prSet>
      <dgm:spPr/>
      <dgm:t>
        <a:bodyPr/>
        <a:lstStyle/>
        <a:p>
          <a:endParaRPr lang="tr-TR"/>
        </a:p>
      </dgm:t>
    </dgm:pt>
    <dgm:pt modelId="{CFA6DB90-3727-4DDD-ADB6-70E0DE477EE2}" type="pres">
      <dgm:prSet presAssocID="{9D444685-A541-4341-9405-7B2EA0D86A37}" presName="titleText2" presStyleLbl="fgAcc1" presStyleIdx="2" presStyleCnt="5" custScaleX="111054" custScaleY="207618" custLinFactY="29584" custLinFactNeighborX="-16885" custLinFactNeighborY="100000">
        <dgm:presLayoutVars>
          <dgm:chMax val="0"/>
          <dgm:chPref val="0"/>
        </dgm:presLayoutVars>
      </dgm:prSet>
      <dgm:spPr/>
      <dgm:t>
        <a:bodyPr/>
        <a:lstStyle/>
        <a:p>
          <a:endParaRPr lang="tr-TR"/>
        </a:p>
      </dgm:t>
    </dgm:pt>
    <dgm:pt modelId="{D3B14C70-F20B-45D6-BE2E-B8AF9D184547}" type="pres">
      <dgm:prSet presAssocID="{9D444685-A541-4341-9405-7B2EA0D86A37}" presName="rootConnector" presStyleLbl="node2" presStyleIdx="0" presStyleCnt="0"/>
      <dgm:spPr/>
      <dgm:t>
        <a:bodyPr/>
        <a:lstStyle/>
        <a:p>
          <a:endParaRPr lang="tr-TR"/>
        </a:p>
      </dgm:t>
    </dgm:pt>
    <dgm:pt modelId="{A1E81F79-46B2-4A01-8327-4F4C28FD8AB3}" type="pres">
      <dgm:prSet presAssocID="{9D444685-A541-4341-9405-7B2EA0D86A37}" presName="hierChild4" presStyleCnt="0"/>
      <dgm:spPr/>
    </dgm:pt>
    <dgm:pt modelId="{747E83A3-1F24-4246-A553-D341EAB31256}" type="pres">
      <dgm:prSet presAssocID="{9D444685-A541-4341-9405-7B2EA0D86A37}" presName="hierChild5" presStyleCnt="0"/>
      <dgm:spPr/>
    </dgm:pt>
    <dgm:pt modelId="{4CA81016-AEFD-4619-87A3-CDDD238F7595}" type="pres">
      <dgm:prSet presAssocID="{15F6F6EF-10B1-4FC4-8419-EEA8DF164E3E}" presName="Name37" presStyleLbl="parChTrans1D2" presStyleIdx="3" presStyleCnt="7"/>
      <dgm:spPr/>
      <dgm:t>
        <a:bodyPr/>
        <a:lstStyle/>
        <a:p>
          <a:endParaRPr lang="tr-TR"/>
        </a:p>
      </dgm:t>
    </dgm:pt>
    <dgm:pt modelId="{9EEF7164-BAD5-42FB-A6DB-29A3A4DC447B}" type="pres">
      <dgm:prSet presAssocID="{2110F83D-33BC-4A3D-A189-56F1D3256854}" presName="hierRoot2" presStyleCnt="0">
        <dgm:presLayoutVars>
          <dgm:hierBranch val="init"/>
        </dgm:presLayoutVars>
      </dgm:prSet>
      <dgm:spPr/>
    </dgm:pt>
    <dgm:pt modelId="{68E61585-71F0-4C89-A61F-D9D4AE7B9244}" type="pres">
      <dgm:prSet presAssocID="{2110F83D-33BC-4A3D-A189-56F1D3256854}" presName="rootComposite" presStyleCnt="0"/>
      <dgm:spPr/>
    </dgm:pt>
    <dgm:pt modelId="{3157BBDC-11B8-424F-AB51-C09EAEEB758F}" type="pres">
      <dgm:prSet presAssocID="{2110F83D-33BC-4A3D-A189-56F1D3256854}" presName="rootText" presStyleLbl="node1" presStyleIdx="3" presStyleCnt="5">
        <dgm:presLayoutVars>
          <dgm:chMax/>
          <dgm:chPref val="3"/>
        </dgm:presLayoutVars>
      </dgm:prSet>
      <dgm:spPr/>
      <dgm:t>
        <a:bodyPr/>
        <a:lstStyle/>
        <a:p>
          <a:endParaRPr lang="tr-TR"/>
        </a:p>
      </dgm:t>
    </dgm:pt>
    <dgm:pt modelId="{E08B0EB4-DF46-4732-8D7B-7F7382CF2A7A}" type="pres">
      <dgm:prSet presAssocID="{2110F83D-33BC-4A3D-A189-56F1D3256854}" presName="titleText2" presStyleLbl="fgAcc1" presStyleIdx="3" presStyleCnt="5" custScaleX="108267" custScaleY="238940" custLinFactY="7564" custLinFactNeighborX="-13486" custLinFactNeighborY="100000">
        <dgm:presLayoutVars>
          <dgm:chMax val="0"/>
          <dgm:chPref val="0"/>
        </dgm:presLayoutVars>
      </dgm:prSet>
      <dgm:spPr/>
      <dgm:t>
        <a:bodyPr/>
        <a:lstStyle/>
        <a:p>
          <a:endParaRPr lang="tr-TR"/>
        </a:p>
      </dgm:t>
    </dgm:pt>
    <dgm:pt modelId="{DD7797A8-188A-4286-B4F5-803078CABDCA}" type="pres">
      <dgm:prSet presAssocID="{2110F83D-33BC-4A3D-A189-56F1D3256854}" presName="rootConnector" presStyleLbl="node2" presStyleIdx="0" presStyleCnt="0"/>
      <dgm:spPr/>
      <dgm:t>
        <a:bodyPr/>
        <a:lstStyle/>
        <a:p>
          <a:endParaRPr lang="tr-TR"/>
        </a:p>
      </dgm:t>
    </dgm:pt>
    <dgm:pt modelId="{E08C30DE-F5CC-4271-8DEB-4C320B0ED041}" type="pres">
      <dgm:prSet presAssocID="{2110F83D-33BC-4A3D-A189-56F1D3256854}" presName="hierChild4" presStyleCnt="0"/>
      <dgm:spPr/>
    </dgm:pt>
    <dgm:pt modelId="{18B0040C-A297-4D3A-BD08-C5AA84FB944E}" type="pres">
      <dgm:prSet presAssocID="{2110F83D-33BC-4A3D-A189-56F1D3256854}" presName="hierChild5" presStyleCnt="0"/>
      <dgm:spPr/>
    </dgm:pt>
    <dgm:pt modelId="{E570108A-3D62-454B-8BF5-308D5CFDC5B2}" type="pres">
      <dgm:prSet presAssocID="{2CC7A3AE-ECA4-454E-A06E-BE35EBC7BF31}" presName="Name37" presStyleLbl="parChTrans1D2" presStyleIdx="4" presStyleCnt="7"/>
      <dgm:spPr/>
      <dgm:t>
        <a:bodyPr/>
        <a:lstStyle/>
        <a:p>
          <a:endParaRPr lang="tr-TR"/>
        </a:p>
      </dgm:t>
    </dgm:pt>
    <dgm:pt modelId="{1B6B0F91-9F9C-4EE7-A13E-0D615957F23F}" type="pres">
      <dgm:prSet presAssocID="{9FFCB668-A77B-4303-BD62-E19529B0A0F9}" presName="hierRoot2" presStyleCnt="0">
        <dgm:presLayoutVars>
          <dgm:hierBranch val="init"/>
        </dgm:presLayoutVars>
      </dgm:prSet>
      <dgm:spPr/>
    </dgm:pt>
    <dgm:pt modelId="{2F69E8CA-2A93-4D9D-A7CD-9A6589FADC3F}" type="pres">
      <dgm:prSet presAssocID="{9FFCB668-A77B-4303-BD62-E19529B0A0F9}" presName="rootComposite" presStyleCnt="0"/>
      <dgm:spPr/>
    </dgm:pt>
    <dgm:pt modelId="{82C3E722-A191-48D5-9C8A-60C8483A4F8E}" type="pres">
      <dgm:prSet presAssocID="{9FFCB668-A77B-4303-BD62-E19529B0A0F9}" presName="rootText" presStyleLbl="node1" presStyleIdx="4" presStyleCnt="5">
        <dgm:presLayoutVars>
          <dgm:chMax/>
          <dgm:chPref val="3"/>
        </dgm:presLayoutVars>
      </dgm:prSet>
      <dgm:spPr/>
      <dgm:t>
        <a:bodyPr/>
        <a:lstStyle/>
        <a:p>
          <a:endParaRPr lang="tr-TR"/>
        </a:p>
      </dgm:t>
    </dgm:pt>
    <dgm:pt modelId="{90C5AD43-9394-4A78-8C50-6879F93C24AF}" type="pres">
      <dgm:prSet presAssocID="{9FFCB668-A77B-4303-BD62-E19529B0A0F9}" presName="titleText2" presStyleLbl="fgAcc1" presStyleIdx="4" presStyleCnt="5" custScaleX="116942" custScaleY="200092" custLinFactY="7716" custLinFactNeighborX="-14896" custLinFactNeighborY="100000">
        <dgm:presLayoutVars>
          <dgm:chMax val="0"/>
          <dgm:chPref val="0"/>
        </dgm:presLayoutVars>
      </dgm:prSet>
      <dgm:spPr/>
      <dgm:t>
        <a:bodyPr/>
        <a:lstStyle/>
        <a:p>
          <a:endParaRPr lang="tr-TR"/>
        </a:p>
      </dgm:t>
    </dgm:pt>
    <dgm:pt modelId="{C2837BD9-3D2F-4487-9D11-3E175477D671}" type="pres">
      <dgm:prSet presAssocID="{9FFCB668-A77B-4303-BD62-E19529B0A0F9}" presName="rootConnector" presStyleLbl="node2" presStyleIdx="0" presStyleCnt="0"/>
      <dgm:spPr/>
      <dgm:t>
        <a:bodyPr/>
        <a:lstStyle/>
        <a:p>
          <a:endParaRPr lang="tr-TR"/>
        </a:p>
      </dgm:t>
    </dgm:pt>
    <dgm:pt modelId="{95478003-2C55-4A49-8A4C-B88E937D980C}" type="pres">
      <dgm:prSet presAssocID="{9FFCB668-A77B-4303-BD62-E19529B0A0F9}" presName="hierChild4" presStyleCnt="0"/>
      <dgm:spPr/>
    </dgm:pt>
    <dgm:pt modelId="{B0BF163B-EEB4-4F70-B6D0-4E8789B3457D}" type="pres">
      <dgm:prSet presAssocID="{9FFCB668-A77B-4303-BD62-E19529B0A0F9}" presName="hierChild5" presStyleCnt="0"/>
      <dgm:spPr/>
    </dgm:pt>
    <dgm:pt modelId="{2A9F90E2-E13A-4678-ACE6-89443C9C8650}" type="pres">
      <dgm:prSet presAssocID="{4E5019C4-8789-4F5E-95C9-4D8392B7DEBE}" presName="hierChild3" presStyleCnt="0"/>
      <dgm:spPr/>
    </dgm:pt>
    <dgm:pt modelId="{F6F0BBF8-FA59-4079-B7E9-915F2DA9CF1F}" type="pres">
      <dgm:prSet presAssocID="{20A6FC02-8970-4E25-BE44-F19154626F18}" presName="Name96" presStyleLbl="parChTrans1D2" presStyleIdx="5" presStyleCnt="7"/>
      <dgm:spPr/>
      <dgm:t>
        <a:bodyPr/>
        <a:lstStyle/>
        <a:p>
          <a:endParaRPr lang="tr-TR"/>
        </a:p>
      </dgm:t>
    </dgm:pt>
    <dgm:pt modelId="{1973C506-F8AC-43C1-8C1D-6756CF452129}" type="pres">
      <dgm:prSet presAssocID="{2B798F18-66FA-4E44-80C5-AE18DE71B1C5}" presName="hierRoot3" presStyleCnt="0">
        <dgm:presLayoutVars>
          <dgm:hierBranch val="init"/>
        </dgm:presLayoutVars>
      </dgm:prSet>
      <dgm:spPr/>
    </dgm:pt>
    <dgm:pt modelId="{7325BBBB-CEFC-4ACF-A715-798981FDFC1E}" type="pres">
      <dgm:prSet presAssocID="{2B798F18-66FA-4E44-80C5-AE18DE71B1C5}" presName="rootComposite3" presStyleCnt="0"/>
      <dgm:spPr/>
    </dgm:pt>
    <dgm:pt modelId="{15985272-9F79-44EC-A6A8-D14081F9FDA8}" type="pres">
      <dgm:prSet presAssocID="{2B798F18-66FA-4E44-80C5-AE18DE71B1C5}" presName="rootText3" presStyleLbl="asst1" presStyleIdx="0" presStyleCnt="2">
        <dgm:presLayoutVars>
          <dgm:chPref val="3"/>
        </dgm:presLayoutVars>
      </dgm:prSet>
      <dgm:spPr/>
      <dgm:t>
        <a:bodyPr/>
        <a:lstStyle/>
        <a:p>
          <a:endParaRPr lang="tr-TR"/>
        </a:p>
      </dgm:t>
    </dgm:pt>
    <dgm:pt modelId="{BFCA87A3-0CA3-41EB-9A97-DD62FAB4F2FF}" type="pres">
      <dgm:prSet presAssocID="{2B798F18-66FA-4E44-80C5-AE18DE71B1C5}" presName="titleText3" presStyleLbl="fgAcc2" presStyleIdx="0" presStyleCnt="2" custScaleX="115325" custScaleY="196594" custLinFactNeighborX="-17662" custLinFactNeighborY="29059">
        <dgm:presLayoutVars>
          <dgm:chMax val="0"/>
          <dgm:chPref val="0"/>
        </dgm:presLayoutVars>
      </dgm:prSet>
      <dgm:spPr/>
      <dgm:t>
        <a:bodyPr/>
        <a:lstStyle/>
        <a:p>
          <a:endParaRPr lang="tr-TR"/>
        </a:p>
      </dgm:t>
    </dgm:pt>
    <dgm:pt modelId="{C5C67015-FF61-4CAB-886D-684A01BEDAE2}" type="pres">
      <dgm:prSet presAssocID="{2B798F18-66FA-4E44-80C5-AE18DE71B1C5}" presName="rootConnector3" presStyleLbl="asst1" presStyleIdx="0" presStyleCnt="2"/>
      <dgm:spPr/>
      <dgm:t>
        <a:bodyPr/>
        <a:lstStyle/>
        <a:p>
          <a:endParaRPr lang="tr-TR"/>
        </a:p>
      </dgm:t>
    </dgm:pt>
    <dgm:pt modelId="{9816575A-305E-4E01-A23A-51585A45508E}" type="pres">
      <dgm:prSet presAssocID="{2B798F18-66FA-4E44-80C5-AE18DE71B1C5}" presName="hierChild6" presStyleCnt="0"/>
      <dgm:spPr/>
    </dgm:pt>
    <dgm:pt modelId="{1844F785-CBEF-4D34-B9AD-BD2061FDD4BF}" type="pres">
      <dgm:prSet presAssocID="{2B798F18-66FA-4E44-80C5-AE18DE71B1C5}" presName="hierChild7" presStyleCnt="0"/>
      <dgm:spPr/>
    </dgm:pt>
    <dgm:pt modelId="{65C67C10-C5AD-443B-9782-9F2EC3C450D3}" type="pres">
      <dgm:prSet presAssocID="{5E4A05EF-9829-4625-ACA3-A79D24CE3C29}" presName="Name96" presStyleLbl="parChTrans1D2" presStyleIdx="6" presStyleCnt="7"/>
      <dgm:spPr/>
      <dgm:t>
        <a:bodyPr/>
        <a:lstStyle/>
        <a:p>
          <a:endParaRPr lang="tr-TR"/>
        </a:p>
      </dgm:t>
    </dgm:pt>
    <dgm:pt modelId="{937A15A7-E1AF-4A55-A9E6-5CF6ED466C21}" type="pres">
      <dgm:prSet presAssocID="{A4C57831-9B18-4C75-9098-DD3C337BA4DC}" presName="hierRoot3" presStyleCnt="0">
        <dgm:presLayoutVars>
          <dgm:hierBranch val="init"/>
        </dgm:presLayoutVars>
      </dgm:prSet>
      <dgm:spPr/>
    </dgm:pt>
    <dgm:pt modelId="{EF4A0EDC-FC3C-4492-B24B-B2FFBC2AD4C7}" type="pres">
      <dgm:prSet presAssocID="{A4C57831-9B18-4C75-9098-DD3C337BA4DC}" presName="rootComposite3" presStyleCnt="0"/>
      <dgm:spPr/>
    </dgm:pt>
    <dgm:pt modelId="{09E01CC9-5391-449A-B85D-FB1C46BEB280}" type="pres">
      <dgm:prSet presAssocID="{A4C57831-9B18-4C75-9098-DD3C337BA4DC}" presName="rootText3" presStyleLbl="asst1" presStyleIdx="1" presStyleCnt="2">
        <dgm:presLayoutVars>
          <dgm:chPref val="3"/>
        </dgm:presLayoutVars>
      </dgm:prSet>
      <dgm:spPr/>
      <dgm:t>
        <a:bodyPr/>
        <a:lstStyle/>
        <a:p>
          <a:endParaRPr lang="tr-TR"/>
        </a:p>
      </dgm:t>
    </dgm:pt>
    <dgm:pt modelId="{E7F5EAEB-3C50-4120-8C0F-358351AAF7FA}" type="pres">
      <dgm:prSet presAssocID="{A4C57831-9B18-4C75-9098-DD3C337BA4DC}" presName="titleText3" presStyleLbl="fgAcc2" presStyleIdx="1" presStyleCnt="2" custScaleX="116112" custScaleY="193250" custLinFactNeighborX="-15479" custLinFactNeighborY="39938">
        <dgm:presLayoutVars>
          <dgm:chMax val="0"/>
          <dgm:chPref val="0"/>
        </dgm:presLayoutVars>
      </dgm:prSet>
      <dgm:spPr/>
      <dgm:t>
        <a:bodyPr/>
        <a:lstStyle/>
        <a:p>
          <a:endParaRPr lang="tr-TR"/>
        </a:p>
      </dgm:t>
    </dgm:pt>
    <dgm:pt modelId="{FD933E40-2A14-46C5-9EE6-896D2765EBB0}" type="pres">
      <dgm:prSet presAssocID="{A4C57831-9B18-4C75-9098-DD3C337BA4DC}" presName="rootConnector3" presStyleLbl="asst1" presStyleIdx="1" presStyleCnt="2"/>
      <dgm:spPr/>
      <dgm:t>
        <a:bodyPr/>
        <a:lstStyle/>
        <a:p>
          <a:endParaRPr lang="tr-TR"/>
        </a:p>
      </dgm:t>
    </dgm:pt>
    <dgm:pt modelId="{521AA6E9-C56E-47A9-B08B-B064B9F183CB}" type="pres">
      <dgm:prSet presAssocID="{A4C57831-9B18-4C75-9098-DD3C337BA4DC}" presName="hierChild6" presStyleCnt="0"/>
      <dgm:spPr/>
    </dgm:pt>
    <dgm:pt modelId="{7D427323-E94D-4BCC-B995-DA5EBBB429B6}" type="pres">
      <dgm:prSet presAssocID="{A4C57831-9B18-4C75-9098-DD3C337BA4DC}" presName="hierChild7" presStyleCnt="0"/>
      <dgm:spPr/>
    </dgm:pt>
  </dgm:ptLst>
  <dgm:cxnLst>
    <dgm:cxn modelId="{DD6CE1D0-B64E-45A4-87ED-02020474A644}" type="presOf" srcId="{2110F83D-33BC-4A3D-A189-56F1D3256854}" destId="{DD7797A8-188A-4286-B4F5-803078CABDCA}" srcOrd="1" destOrd="0" presId="urn:microsoft.com/office/officeart/2008/layout/NameandTitleOrganizationalChart"/>
    <dgm:cxn modelId="{3D4F1426-B5FD-4844-BE42-46680A6AB311}" type="presOf" srcId="{A4C57831-9B18-4C75-9098-DD3C337BA4DC}" destId="{09E01CC9-5391-449A-B85D-FB1C46BEB280}" srcOrd="0" destOrd="0" presId="urn:microsoft.com/office/officeart/2008/layout/NameandTitleOrganizationalChart"/>
    <dgm:cxn modelId="{FC9D872E-6E5E-471F-893B-BD7F2C2ADDFC}" type="presOf" srcId="{FED3FB52-9240-423C-A35A-8B4772F0BB79}" destId="{CFA6DB90-3727-4DDD-ADB6-70E0DE477EE2}" srcOrd="0" destOrd="0" presId="urn:microsoft.com/office/officeart/2008/layout/NameandTitleOrganizationalChart"/>
    <dgm:cxn modelId="{913B8337-B1DA-4A1F-8772-EACE32F9D445}" type="presOf" srcId="{2CC7A3AE-ECA4-454E-A06E-BE35EBC7BF31}" destId="{E570108A-3D62-454B-8BF5-308D5CFDC5B2}" srcOrd="0" destOrd="0" presId="urn:microsoft.com/office/officeart/2008/layout/NameandTitleOrganizationalChart"/>
    <dgm:cxn modelId="{84D51287-17BF-454A-BEDA-674EA24ABA65}" srcId="{3C5B4C86-D23A-4A2F-9EC9-A8108091B56B}" destId="{4E5019C4-8789-4F5E-95C9-4D8392B7DEBE}" srcOrd="0" destOrd="0" parTransId="{AA2C117C-19F9-4793-8F1F-989353AB6A78}" sibTransId="{565C34A6-3082-45E4-BC14-4301DB3F6EC2}"/>
    <dgm:cxn modelId="{65EDB3A0-F6A4-4C61-A1F4-581B33295FF1}" type="presOf" srcId="{5E4A05EF-9829-4625-ACA3-A79D24CE3C29}" destId="{65C67C10-C5AD-443B-9782-9F2EC3C450D3}" srcOrd="0" destOrd="0" presId="urn:microsoft.com/office/officeart/2008/layout/NameandTitleOrganizationalChart"/>
    <dgm:cxn modelId="{019CF166-062A-4737-BC89-D1DD725A53E4}" type="presOf" srcId="{9FFCB668-A77B-4303-BD62-E19529B0A0F9}" destId="{82C3E722-A191-48D5-9C8A-60C8483A4F8E}" srcOrd="0" destOrd="0" presId="urn:microsoft.com/office/officeart/2008/layout/NameandTitleOrganizationalChart"/>
    <dgm:cxn modelId="{40BCBE36-BFFA-49F3-A0BC-50C3A3187299}" srcId="{4E5019C4-8789-4F5E-95C9-4D8392B7DEBE}" destId="{2B798F18-66FA-4E44-80C5-AE18DE71B1C5}" srcOrd="5" destOrd="0" parTransId="{20A6FC02-8970-4E25-BE44-F19154626F18}" sibTransId="{18A15546-8104-47D9-B959-B4B1C0383D04}"/>
    <dgm:cxn modelId="{32EE2266-2FE2-4FB0-90A1-F87CE2E87930}" type="presOf" srcId="{EF6A8325-ECE7-4871-B92B-8E49F24440F2}" destId="{E28AA076-EE57-4770-9504-CB8B4F2493DA}" srcOrd="0" destOrd="0" presId="urn:microsoft.com/office/officeart/2008/layout/NameandTitleOrganizationalChart"/>
    <dgm:cxn modelId="{8D19B4FF-7B86-49C2-936E-6BEE8159DDB3}" type="presOf" srcId="{18A15546-8104-47D9-B959-B4B1C0383D04}" destId="{BFCA87A3-0CA3-41EB-9A97-DD62FAB4F2FF}" srcOrd="0" destOrd="0" presId="urn:microsoft.com/office/officeart/2008/layout/NameandTitleOrganizationalChart"/>
    <dgm:cxn modelId="{8B3616F0-738A-428F-8F06-D943A138536A}" type="presOf" srcId="{3C5B4C86-D23A-4A2F-9EC9-A8108091B56B}" destId="{934F840B-782F-45FD-BD94-5A4D4B0D27EE}" srcOrd="0" destOrd="0" presId="urn:microsoft.com/office/officeart/2008/layout/NameandTitleOrganizationalChart"/>
    <dgm:cxn modelId="{58185C29-3F16-448F-85E2-6E88B881E29D}" type="presOf" srcId="{AD3BFF11-B5D2-4166-A60D-7D987A72DBB3}" destId="{DAAEAAE2-1452-4148-BE1E-50287895F6D5}" srcOrd="0" destOrd="0" presId="urn:microsoft.com/office/officeart/2008/layout/NameandTitleOrganizationalChart"/>
    <dgm:cxn modelId="{A941DE95-3760-4482-938C-454A0B1C2940}" type="presOf" srcId="{AD3BFF11-B5D2-4166-A60D-7D987A72DBB3}" destId="{A8F19AF5-7F74-4432-B58B-9F3F36870599}" srcOrd="1" destOrd="0" presId="urn:microsoft.com/office/officeart/2008/layout/NameandTitleOrganizationalChart"/>
    <dgm:cxn modelId="{2C387EC6-CFFD-4D14-ABFF-65C7BA314B0E}" type="presOf" srcId="{A4C57831-9B18-4C75-9098-DD3C337BA4DC}" destId="{FD933E40-2A14-46C5-9EE6-896D2765EBB0}" srcOrd="1" destOrd="0" presId="urn:microsoft.com/office/officeart/2008/layout/NameandTitleOrganizationalChart"/>
    <dgm:cxn modelId="{764E6DBB-FA0D-40B4-92AB-EB445F7F1036}" srcId="{4E5019C4-8789-4F5E-95C9-4D8392B7DEBE}" destId="{2110F83D-33BC-4A3D-A189-56F1D3256854}" srcOrd="3" destOrd="0" parTransId="{15F6F6EF-10B1-4FC4-8419-EEA8DF164E3E}" sibTransId="{4086ED33-032C-4F20-B368-DA434298F04B}"/>
    <dgm:cxn modelId="{24FD7B79-06B4-4369-A50D-6B2A6552B352}" type="presOf" srcId="{4E5019C4-8789-4F5E-95C9-4D8392B7DEBE}" destId="{B44B4F2B-1ED2-4839-B00C-DE603E110AE7}" srcOrd="0" destOrd="0" presId="urn:microsoft.com/office/officeart/2008/layout/NameandTitleOrganizationalChart"/>
    <dgm:cxn modelId="{9CF74862-BFC0-4019-B760-C54D8A434941}" type="presOf" srcId="{3681B7D5-4D74-4379-B133-3EC450F18894}" destId="{F451EB5D-3EAA-45E8-AB89-49586C9D1D90}" srcOrd="0" destOrd="0" presId="urn:microsoft.com/office/officeart/2008/layout/NameandTitleOrganizationalChart"/>
    <dgm:cxn modelId="{1FF002A7-686D-472D-9593-49F02AA24094}" type="presOf" srcId="{AFA8EE61-2842-46F8-8D1E-D95DA0630EC5}" destId="{F11EDF84-3819-4BA5-8F20-1B171F1AFF9D}" srcOrd="0" destOrd="0" presId="urn:microsoft.com/office/officeart/2008/layout/NameandTitleOrganizationalChart"/>
    <dgm:cxn modelId="{7DEEB8D9-1AB8-4864-ABBD-411CC210DBDB}" type="presOf" srcId="{9D444685-A541-4341-9405-7B2EA0D86A37}" destId="{493AC271-2BC7-4A09-A061-27CEAD5639F6}" srcOrd="0" destOrd="0" presId="urn:microsoft.com/office/officeart/2008/layout/NameandTitleOrganizationalChart"/>
    <dgm:cxn modelId="{627BD537-6527-4A80-84C4-D3D0E34D867F}" type="presOf" srcId="{565C34A6-3082-45E4-BC14-4301DB3F6EC2}" destId="{FCFBBAC9-D478-4B2F-98F9-9810A1873AE4}" srcOrd="0" destOrd="0" presId="urn:microsoft.com/office/officeart/2008/layout/NameandTitleOrganizationalChart"/>
    <dgm:cxn modelId="{7739B418-7BB6-4637-AFC2-BF680ED4DBD6}" type="presOf" srcId="{651CA832-0306-48AF-BBCA-7B1EDF9AEFEB}" destId="{15E45131-136F-49D6-8A39-37CE396FB870}" srcOrd="0" destOrd="0" presId="urn:microsoft.com/office/officeart/2008/layout/NameandTitleOrganizationalChart"/>
    <dgm:cxn modelId="{23BE68D7-865F-4979-816B-4DDC672CE3C0}" type="presOf" srcId="{9FFCB668-A77B-4303-BD62-E19529B0A0F9}" destId="{C2837BD9-3D2F-4487-9D11-3E175477D671}" srcOrd="1" destOrd="0" presId="urn:microsoft.com/office/officeart/2008/layout/NameandTitleOrganizationalChart"/>
    <dgm:cxn modelId="{8D49B80D-CC4F-4DD2-A7F9-91FB973E68B2}" type="presOf" srcId="{2110F83D-33BC-4A3D-A189-56F1D3256854}" destId="{3157BBDC-11B8-424F-AB51-C09EAEEB758F}" srcOrd="0" destOrd="0" presId="urn:microsoft.com/office/officeart/2008/layout/NameandTitleOrganizationalChart"/>
    <dgm:cxn modelId="{99749C5F-89EB-4DF7-8966-4559E8BF8C71}" type="presOf" srcId="{20A6FC02-8970-4E25-BE44-F19154626F18}" destId="{F6F0BBF8-FA59-4079-B7E9-915F2DA9CF1F}" srcOrd="0" destOrd="0" presId="urn:microsoft.com/office/officeart/2008/layout/NameandTitleOrganizationalChart"/>
    <dgm:cxn modelId="{777BC265-E96B-4B8E-BFD3-0D73DC3C691A}" srcId="{4E5019C4-8789-4F5E-95C9-4D8392B7DEBE}" destId="{A4C57831-9B18-4C75-9098-DD3C337BA4DC}" srcOrd="6" destOrd="0" parTransId="{5E4A05EF-9829-4625-ACA3-A79D24CE3C29}" sibTransId="{D939253A-5359-4A8E-AAB7-0B8AE27FBE90}"/>
    <dgm:cxn modelId="{4C59F76E-5F20-4927-8211-5EEA4A8C1075}" srcId="{4E5019C4-8789-4F5E-95C9-4D8392B7DEBE}" destId="{9FFCB668-A77B-4303-BD62-E19529B0A0F9}" srcOrd="4" destOrd="0" parTransId="{2CC7A3AE-ECA4-454E-A06E-BE35EBC7BF31}" sibTransId="{0108D9FC-427B-4B0F-8603-BAF6852A9F3D}"/>
    <dgm:cxn modelId="{D7BAEB8C-7359-4BE9-B351-AD6EA3786872}" type="presOf" srcId="{D939253A-5359-4A8E-AAB7-0B8AE27FBE90}" destId="{E7F5EAEB-3C50-4120-8C0F-358351AAF7FA}" srcOrd="0" destOrd="0" presId="urn:microsoft.com/office/officeart/2008/layout/NameandTitleOrganizationalChart"/>
    <dgm:cxn modelId="{CD214591-F8F7-49AE-82C2-BC552C7F44DF}" type="presOf" srcId="{9D444685-A541-4341-9405-7B2EA0D86A37}" destId="{D3B14C70-F20B-45D6-BE2E-B8AF9D184547}" srcOrd="1" destOrd="0" presId="urn:microsoft.com/office/officeart/2008/layout/NameandTitleOrganizationalChart"/>
    <dgm:cxn modelId="{70BF1F18-6343-41ED-9DB4-9F06F9705F4F}" type="presOf" srcId="{412B4C0C-4CF5-446D-B585-04B721C74074}" destId="{FD548109-85E8-483A-915B-5746DCB787E0}" srcOrd="0" destOrd="0" presId="urn:microsoft.com/office/officeart/2008/layout/NameandTitleOrganizationalChart"/>
    <dgm:cxn modelId="{62CD3DD8-0F49-4CA3-B035-21E4D4E1C185}" type="presOf" srcId="{2B798F18-66FA-4E44-80C5-AE18DE71B1C5}" destId="{15985272-9F79-44EC-A6A8-D14081F9FDA8}" srcOrd="0" destOrd="0" presId="urn:microsoft.com/office/officeart/2008/layout/NameandTitleOrganizationalChart"/>
    <dgm:cxn modelId="{2AEC6101-CA9A-4890-9B52-CD8BDAA19D24}" type="presOf" srcId="{2B798F18-66FA-4E44-80C5-AE18DE71B1C5}" destId="{C5C67015-FF61-4CAB-886D-684A01BEDAE2}" srcOrd="1" destOrd="0" presId="urn:microsoft.com/office/officeart/2008/layout/NameandTitleOrganizationalChart"/>
    <dgm:cxn modelId="{C5BB93B5-D6EF-43A2-8798-80BA84DD6803}" type="presOf" srcId="{BBE35D03-E289-4030-BC1B-7FCAA013C54E}" destId="{14360D2B-06B0-4B8B-89C0-35AAC803380D}" srcOrd="0" destOrd="0" presId="urn:microsoft.com/office/officeart/2008/layout/NameandTitleOrganizationalChart"/>
    <dgm:cxn modelId="{17C0B4FE-9D16-4F8B-948E-B7F030127CD4}" srcId="{4E5019C4-8789-4F5E-95C9-4D8392B7DEBE}" destId="{AD3BFF11-B5D2-4166-A60D-7D987A72DBB3}" srcOrd="1" destOrd="0" parTransId="{BBE35D03-E289-4030-BC1B-7FCAA013C54E}" sibTransId="{3681B7D5-4D74-4379-B133-3EC450F18894}"/>
    <dgm:cxn modelId="{46AB10E0-B837-4AD9-A654-ABD74F7BD64A}" type="presOf" srcId="{4E5019C4-8789-4F5E-95C9-4D8392B7DEBE}" destId="{00F02C02-28A2-4C27-B309-0C012970B19C}" srcOrd="1" destOrd="0" presId="urn:microsoft.com/office/officeart/2008/layout/NameandTitleOrganizationalChart"/>
    <dgm:cxn modelId="{7BD45B5C-7635-495E-A3B0-9C1B6BD5D51A}" type="presOf" srcId="{0108D9FC-427B-4B0F-8603-BAF6852A9F3D}" destId="{90C5AD43-9394-4A78-8C50-6879F93C24AF}" srcOrd="0" destOrd="0" presId="urn:microsoft.com/office/officeart/2008/layout/NameandTitleOrganizationalChart"/>
    <dgm:cxn modelId="{F0BF0748-116D-4F37-B9A4-03C588AD709C}" type="presOf" srcId="{AFA8EE61-2842-46F8-8D1E-D95DA0630EC5}" destId="{9C885021-8D31-41C9-9BA2-FFD3DE6832F3}" srcOrd="1" destOrd="0" presId="urn:microsoft.com/office/officeart/2008/layout/NameandTitleOrganizationalChart"/>
    <dgm:cxn modelId="{3926FDBB-617C-434B-88F3-29E426097E4B}" srcId="{4E5019C4-8789-4F5E-95C9-4D8392B7DEBE}" destId="{AFA8EE61-2842-46F8-8D1E-D95DA0630EC5}" srcOrd="0" destOrd="0" parTransId="{EF6A8325-ECE7-4871-B92B-8E49F24440F2}" sibTransId="{651CA832-0306-48AF-BBCA-7B1EDF9AEFEB}"/>
    <dgm:cxn modelId="{A6079A44-4922-4668-83B8-7015F70C48E8}" type="presOf" srcId="{15F6F6EF-10B1-4FC4-8419-EEA8DF164E3E}" destId="{4CA81016-AEFD-4619-87A3-CDDD238F7595}" srcOrd="0" destOrd="0" presId="urn:microsoft.com/office/officeart/2008/layout/NameandTitleOrganizationalChart"/>
    <dgm:cxn modelId="{43DBC30B-7F22-40A2-9990-3BD65A578730}" srcId="{4E5019C4-8789-4F5E-95C9-4D8392B7DEBE}" destId="{9D444685-A541-4341-9405-7B2EA0D86A37}" srcOrd="2" destOrd="0" parTransId="{412B4C0C-4CF5-446D-B585-04B721C74074}" sibTransId="{FED3FB52-9240-423C-A35A-8B4772F0BB79}"/>
    <dgm:cxn modelId="{0C4FB7DB-F79B-4576-B096-00AD74735113}" type="presOf" srcId="{4086ED33-032C-4F20-B368-DA434298F04B}" destId="{E08B0EB4-DF46-4732-8D7B-7F7382CF2A7A}" srcOrd="0" destOrd="0" presId="urn:microsoft.com/office/officeart/2008/layout/NameandTitleOrganizationalChart"/>
    <dgm:cxn modelId="{13A1052F-7420-4330-B673-5AB6D51BE096}" type="presParOf" srcId="{934F840B-782F-45FD-BD94-5A4D4B0D27EE}" destId="{462BAB89-40BF-45E8-9A33-2373B2C157A6}" srcOrd="0" destOrd="0" presId="urn:microsoft.com/office/officeart/2008/layout/NameandTitleOrganizationalChart"/>
    <dgm:cxn modelId="{02A9F979-29D1-4D86-9AC7-575715E41BAB}" type="presParOf" srcId="{462BAB89-40BF-45E8-9A33-2373B2C157A6}" destId="{A2313C29-8188-49F8-8D5B-66E0EF048348}" srcOrd="0" destOrd="0" presId="urn:microsoft.com/office/officeart/2008/layout/NameandTitleOrganizationalChart"/>
    <dgm:cxn modelId="{08744637-6D62-4B7B-97B9-956EFA743428}" type="presParOf" srcId="{A2313C29-8188-49F8-8D5B-66E0EF048348}" destId="{B44B4F2B-1ED2-4839-B00C-DE603E110AE7}" srcOrd="0" destOrd="0" presId="urn:microsoft.com/office/officeart/2008/layout/NameandTitleOrganizationalChart"/>
    <dgm:cxn modelId="{88453875-A7FD-4B30-B2E5-0576F34C5D11}" type="presParOf" srcId="{A2313C29-8188-49F8-8D5B-66E0EF048348}" destId="{FCFBBAC9-D478-4B2F-98F9-9810A1873AE4}" srcOrd="1" destOrd="0" presId="urn:microsoft.com/office/officeart/2008/layout/NameandTitleOrganizationalChart"/>
    <dgm:cxn modelId="{80B4161E-0C4F-4FE0-8611-C3D51CCD4445}" type="presParOf" srcId="{A2313C29-8188-49F8-8D5B-66E0EF048348}" destId="{00F02C02-28A2-4C27-B309-0C012970B19C}" srcOrd="2" destOrd="0" presId="urn:microsoft.com/office/officeart/2008/layout/NameandTitleOrganizationalChart"/>
    <dgm:cxn modelId="{25DAAD41-1E86-4E95-B76B-1A2B239312BE}" type="presParOf" srcId="{462BAB89-40BF-45E8-9A33-2373B2C157A6}" destId="{D89F497B-2F49-40CD-B559-FE72FCE97FCE}" srcOrd="1" destOrd="0" presId="urn:microsoft.com/office/officeart/2008/layout/NameandTitleOrganizationalChart"/>
    <dgm:cxn modelId="{381F9BD1-BA5C-4B33-B774-BF94E2DF9F43}" type="presParOf" srcId="{D89F497B-2F49-40CD-B559-FE72FCE97FCE}" destId="{E28AA076-EE57-4770-9504-CB8B4F2493DA}" srcOrd="0" destOrd="0" presId="urn:microsoft.com/office/officeart/2008/layout/NameandTitleOrganizationalChart"/>
    <dgm:cxn modelId="{6F803F33-51F3-4015-8CE9-6AB72D88C289}" type="presParOf" srcId="{D89F497B-2F49-40CD-B559-FE72FCE97FCE}" destId="{12A3CCEC-C3E4-4DDD-AB43-51D4523C66EE}" srcOrd="1" destOrd="0" presId="urn:microsoft.com/office/officeart/2008/layout/NameandTitleOrganizationalChart"/>
    <dgm:cxn modelId="{8B7E5572-E3A9-43FC-A467-9D89FB9F70E3}" type="presParOf" srcId="{12A3CCEC-C3E4-4DDD-AB43-51D4523C66EE}" destId="{9FDEE6BA-C87A-46B2-8AD5-D5144E8C3074}" srcOrd="0" destOrd="0" presId="urn:microsoft.com/office/officeart/2008/layout/NameandTitleOrganizationalChart"/>
    <dgm:cxn modelId="{FD7D5DD4-7221-452B-84A5-53FB63245A8B}" type="presParOf" srcId="{9FDEE6BA-C87A-46B2-8AD5-D5144E8C3074}" destId="{F11EDF84-3819-4BA5-8F20-1B171F1AFF9D}" srcOrd="0" destOrd="0" presId="urn:microsoft.com/office/officeart/2008/layout/NameandTitleOrganizationalChart"/>
    <dgm:cxn modelId="{5AFEF8BF-91DB-4DA9-B461-ADD5CB731FBE}" type="presParOf" srcId="{9FDEE6BA-C87A-46B2-8AD5-D5144E8C3074}" destId="{15E45131-136F-49D6-8A39-37CE396FB870}" srcOrd="1" destOrd="0" presId="urn:microsoft.com/office/officeart/2008/layout/NameandTitleOrganizationalChart"/>
    <dgm:cxn modelId="{60222DB7-FF9D-4016-BA42-35CBFEDFA1D1}" type="presParOf" srcId="{9FDEE6BA-C87A-46B2-8AD5-D5144E8C3074}" destId="{9C885021-8D31-41C9-9BA2-FFD3DE6832F3}" srcOrd="2" destOrd="0" presId="urn:microsoft.com/office/officeart/2008/layout/NameandTitleOrganizationalChart"/>
    <dgm:cxn modelId="{9D09CF61-B916-4D1E-B9AD-F30B8D3B2FF3}" type="presParOf" srcId="{12A3CCEC-C3E4-4DDD-AB43-51D4523C66EE}" destId="{86B6BEB3-3CD9-4DA4-B59B-4D652123B56B}" srcOrd="1" destOrd="0" presId="urn:microsoft.com/office/officeart/2008/layout/NameandTitleOrganizationalChart"/>
    <dgm:cxn modelId="{1A9B1BCD-EC76-43F8-90FC-9FA3A8A99BC6}" type="presParOf" srcId="{12A3CCEC-C3E4-4DDD-AB43-51D4523C66EE}" destId="{C302E7D3-5DD4-4D4C-8E59-63CAACD989ED}" srcOrd="2" destOrd="0" presId="urn:microsoft.com/office/officeart/2008/layout/NameandTitleOrganizationalChart"/>
    <dgm:cxn modelId="{2D9476F3-662E-46C2-B714-4AEA9A1857D6}" type="presParOf" srcId="{D89F497B-2F49-40CD-B559-FE72FCE97FCE}" destId="{14360D2B-06B0-4B8B-89C0-35AAC803380D}" srcOrd="2" destOrd="0" presId="urn:microsoft.com/office/officeart/2008/layout/NameandTitleOrganizationalChart"/>
    <dgm:cxn modelId="{308F0EDA-2CED-4043-8779-979F553D5107}" type="presParOf" srcId="{D89F497B-2F49-40CD-B559-FE72FCE97FCE}" destId="{08783CA5-F0B5-4583-963C-69CC8A44D894}" srcOrd="3" destOrd="0" presId="urn:microsoft.com/office/officeart/2008/layout/NameandTitleOrganizationalChart"/>
    <dgm:cxn modelId="{5E74301B-C887-4199-A208-BF57FCD10278}" type="presParOf" srcId="{08783CA5-F0B5-4583-963C-69CC8A44D894}" destId="{692166F7-5EA8-47DE-8DA9-8B5BBA2FB24B}" srcOrd="0" destOrd="0" presId="urn:microsoft.com/office/officeart/2008/layout/NameandTitleOrganizationalChart"/>
    <dgm:cxn modelId="{2ECF5A9E-4743-4BDB-ACA9-C37001BA1088}" type="presParOf" srcId="{692166F7-5EA8-47DE-8DA9-8B5BBA2FB24B}" destId="{DAAEAAE2-1452-4148-BE1E-50287895F6D5}" srcOrd="0" destOrd="0" presId="urn:microsoft.com/office/officeart/2008/layout/NameandTitleOrganizationalChart"/>
    <dgm:cxn modelId="{B2CDB24B-4FB9-45B1-A1B0-292542819593}" type="presParOf" srcId="{692166F7-5EA8-47DE-8DA9-8B5BBA2FB24B}" destId="{F451EB5D-3EAA-45E8-AB89-49586C9D1D90}" srcOrd="1" destOrd="0" presId="urn:microsoft.com/office/officeart/2008/layout/NameandTitleOrganizationalChart"/>
    <dgm:cxn modelId="{DE928762-59B4-4CD7-9021-25EC5B365016}" type="presParOf" srcId="{692166F7-5EA8-47DE-8DA9-8B5BBA2FB24B}" destId="{A8F19AF5-7F74-4432-B58B-9F3F36870599}" srcOrd="2" destOrd="0" presId="urn:microsoft.com/office/officeart/2008/layout/NameandTitleOrganizationalChart"/>
    <dgm:cxn modelId="{CDBC1BD0-8165-488A-B727-3716D7AC4764}" type="presParOf" srcId="{08783CA5-F0B5-4583-963C-69CC8A44D894}" destId="{7FD390B6-2CA0-4EB6-A376-B345232CFB53}" srcOrd="1" destOrd="0" presId="urn:microsoft.com/office/officeart/2008/layout/NameandTitleOrganizationalChart"/>
    <dgm:cxn modelId="{36E39E5B-8CF2-454F-AD7F-86ACE9C941F1}" type="presParOf" srcId="{08783CA5-F0B5-4583-963C-69CC8A44D894}" destId="{C30645FE-C618-4EEE-A021-A0458C75BC09}" srcOrd="2" destOrd="0" presId="urn:microsoft.com/office/officeart/2008/layout/NameandTitleOrganizationalChart"/>
    <dgm:cxn modelId="{A1EB3EEB-4447-4BB3-8425-16A74C32DC39}" type="presParOf" srcId="{D89F497B-2F49-40CD-B559-FE72FCE97FCE}" destId="{FD548109-85E8-483A-915B-5746DCB787E0}" srcOrd="4" destOrd="0" presId="urn:microsoft.com/office/officeart/2008/layout/NameandTitleOrganizationalChart"/>
    <dgm:cxn modelId="{C781A9ED-E87E-4011-9D4A-DBF91A318D31}" type="presParOf" srcId="{D89F497B-2F49-40CD-B559-FE72FCE97FCE}" destId="{DC847A45-05B2-4A0F-9A01-A8140304F1C3}" srcOrd="5" destOrd="0" presId="urn:microsoft.com/office/officeart/2008/layout/NameandTitleOrganizationalChart"/>
    <dgm:cxn modelId="{743D6E76-2657-4DA1-9B94-AF7792DE8288}" type="presParOf" srcId="{DC847A45-05B2-4A0F-9A01-A8140304F1C3}" destId="{7A3FE1DB-F0BC-4B10-8E74-208F5CE44A6B}" srcOrd="0" destOrd="0" presId="urn:microsoft.com/office/officeart/2008/layout/NameandTitleOrganizationalChart"/>
    <dgm:cxn modelId="{CC3F0996-FFA6-40EE-A170-1BF58DE6ECAE}" type="presParOf" srcId="{7A3FE1DB-F0BC-4B10-8E74-208F5CE44A6B}" destId="{493AC271-2BC7-4A09-A061-27CEAD5639F6}" srcOrd="0" destOrd="0" presId="urn:microsoft.com/office/officeart/2008/layout/NameandTitleOrganizationalChart"/>
    <dgm:cxn modelId="{AC03A5E1-A1DF-449E-A313-62FCE8443122}" type="presParOf" srcId="{7A3FE1DB-F0BC-4B10-8E74-208F5CE44A6B}" destId="{CFA6DB90-3727-4DDD-ADB6-70E0DE477EE2}" srcOrd="1" destOrd="0" presId="urn:microsoft.com/office/officeart/2008/layout/NameandTitleOrganizationalChart"/>
    <dgm:cxn modelId="{327C09C9-D549-46DC-AE00-E15752104EB7}" type="presParOf" srcId="{7A3FE1DB-F0BC-4B10-8E74-208F5CE44A6B}" destId="{D3B14C70-F20B-45D6-BE2E-B8AF9D184547}" srcOrd="2" destOrd="0" presId="urn:microsoft.com/office/officeart/2008/layout/NameandTitleOrganizationalChart"/>
    <dgm:cxn modelId="{33C4ECBE-3291-4B0A-AED1-5C047E7BD882}" type="presParOf" srcId="{DC847A45-05B2-4A0F-9A01-A8140304F1C3}" destId="{A1E81F79-46B2-4A01-8327-4F4C28FD8AB3}" srcOrd="1" destOrd="0" presId="urn:microsoft.com/office/officeart/2008/layout/NameandTitleOrganizationalChart"/>
    <dgm:cxn modelId="{75C8F630-9607-4105-BD50-8C5345EF4DD3}" type="presParOf" srcId="{DC847A45-05B2-4A0F-9A01-A8140304F1C3}" destId="{747E83A3-1F24-4246-A553-D341EAB31256}" srcOrd="2" destOrd="0" presId="urn:microsoft.com/office/officeart/2008/layout/NameandTitleOrganizationalChart"/>
    <dgm:cxn modelId="{9E3A1835-EECA-4CC4-8EBE-19644CC9D5D2}" type="presParOf" srcId="{D89F497B-2F49-40CD-B559-FE72FCE97FCE}" destId="{4CA81016-AEFD-4619-87A3-CDDD238F7595}" srcOrd="6" destOrd="0" presId="urn:microsoft.com/office/officeart/2008/layout/NameandTitleOrganizationalChart"/>
    <dgm:cxn modelId="{AFE227EB-A3B5-496F-A61A-A29ABEFE75E7}" type="presParOf" srcId="{D89F497B-2F49-40CD-B559-FE72FCE97FCE}" destId="{9EEF7164-BAD5-42FB-A6DB-29A3A4DC447B}" srcOrd="7" destOrd="0" presId="urn:microsoft.com/office/officeart/2008/layout/NameandTitleOrganizationalChart"/>
    <dgm:cxn modelId="{6433B8BC-2C55-4524-8120-6D6A9B7131DC}" type="presParOf" srcId="{9EEF7164-BAD5-42FB-A6DB-29A3A4DC447B}" destId="{68E61585-71F0-4C89-A61F-D9D4AE7B9244}" srcOrd="0" destOrd="0" presId="urn:microsoft.com/office/officeart/2008/layout/NameandTitleOrganizationalChart"/>
    <dgm:cxn modelId="{F9706683-0FBD-4C43-820F-D38AB194A95F}" type="presParOf" srcId="{68E61585-71F0-4C89-A61F-D9D4AE7B9244}" destId="{3157BBDC-11B8-424F-AB51-C09EAEEB758F}" srcOrd="0" destOrd="0" presId="urn:microsoft.com/office/officeart/2008/layout/NameandTitleOrganizationalChart"/>
    <dgm:cxn modelId="{EAA6A27F-E3DD-4DC2-8F01-A87C389F4B8A}" type="presParOf" srcId="{68E61585-71F0-4C89-A61F-D9D4AE7B9244}" destId="{E08B0EB4-DF46-4732-8D7B-7F7382CF2A7A}" srcOrd="1" destOrd="0" presId="urn:microsoft.com/office/officeart/2008/layout/NameandTitleOrganizationalChart"/>
    <dgm:cxn modelId="{94D05F5C-785F-4864-8003-9EEAB22D1FC3}" type="presParOf" srcId="{68E61585-71F0-4C89-A61F-D9D4AE7B9244}" destId="{DD7797A8-188A-4286-B4F5-803078CABDCA}" srcOrd="2" destOrd="0" presId="urn:microsoft.com/office/officeart/2008/layout/NameandTitleOrganizationalChart"/>
    <dgm:cxn modelId="{FA21D3F5-CFD2-4713-BC9D-76A59D49534A}" type="presParOf" srcId="{9EEF7164-BAD5-42FB-A6DB-29A3A4DC447B}" destId="{E08C30DE-F5CC-4271-8DEB-4C320B0ED041}" srcOrd="1" destOrd="0" presId="urn:microsoft.com/office/officeart/2008/layout/NameandTitleOrganizationalChart"/>
    <dgm:cxn modelId="{6F3A1434-8CE1-41B9-80FD-EB4D8275A185}" type="presParOf" srcId="{9EEF7164-BAD5-42FB-A6DB-29A3A4DC447B}" destId="{18B0040C-A297-4D3A-BD08-C5AA84FB944E}" srcOrd="2" destOrd="0" presId="urn:microsoft.com/office/officeart/2008/layout/NameandTitleOrganizationalChart"/>
    <dgm:cxn modelId="{13F1DAAD-056F-45AF-B532-DCD6093802A0}" type="presParOf" srcId="{D89F497B-2F49-40CD-B559-FE72FCE97FCE}" destId="{E570108A-3D62-454B-8BF5-308D5CFDC5B2}" srcOrd="8" destOrd="0" presId="urn:microsoft.com/office/officeart/2008/layout/NameandTitleOrganizationalChart"/>
    <dgm:cxn modelId="{7AEC5198-D1E5-4381-9640-C5C3FE9C588D}" type="presParOf" srcId="{D89F497B-2F49-40CD-B559-FE72FCE97FCE}" destId="{1B6B0F91-9F9C-4EE7-A13E-0D615957F23F}" srcOrd="9" destOrd="0" presId="urn:microsoft.com/office/officeart/2008/layout/NameandTitleOrganizationalChart"/>
    <dgm:cxn modelId="{84FFEA71-5086-4D65-84CE-9FEF0E87F96D}" type="presParOf" srcId="{1B6B0F91-9F9C-4EE7-A13E-0D615957F23F}" destId="{2F69E8CA-2A93-4D9D-A7CD-9A6589FADC3F}" srcOrd="0" destOrd="0" presId="urn:microsoft.com/office/officeart/2008/layout/NameandTitleOrganizationalChart"/>
    <dgm:cxn modelId="{98C3D246-6D1D-4255-9B1D-2F188B168B36}" type="presParOf" srcId="{2F69E8CA-2A93-4D9D-A7CD-9A6589FADC3F}" destId="{82C3E722-A191-48D5-9C8A-60C8483A4F8E}" srcOrd="0" destOrd="0" presId="urn:microsoft.com/office/officeart/2008/layout/NameandTitleOrganizationalChart"/>
    <dgm:cxn modelId="{68958FE7-9F49-4065-9461-29800253902C}" type="presParOf" srcId="{2F69E8CA-2A93-4D9D-A7CD-9A6589FADC3F}" destId="{90C5AD43-9394-4A78-8C50-6879F93C24AF}" srcOrd="1" destOrd="0" presId="urn:microsoft.com/office/officeart/2008/layout/NameandTitleOrganizationalChart"/>
    <dgm:cxn modelId="{D616AACE-020C-4ADF-96B7-E53188F8DC08}" type="presParOf" srcId="{2F69E8CA-2A93-4D9D-A7CD-9A6589FADC3F}" destId="{C2837BD9-3D2F-4487-9D11-3E175477D671}" srcOrd="2" destOrd="0" presId="urn:microsoft.com/office/officeart/2008/layout/NameandTitleOrganizationalChart"/>
    <dgm:cxn modelId="{C9277BC0-A0C1-474B-B4FB-59F06EA7E249}" type="presParOf" srcId="{1B6B0F91-9F9C-4EE7-A13E-0D615957F23F}" destId="{95478003-2C55-4A49-8A4C-B88E937D980C}" srcOrd="1" destOrd="0" presId="urn:microsoft.com/office/officeart/2008/layout/NameandTitleOrganizationalChart"/>
    <dgm:cxn modelId="{BFC15207-FEC5-44EC-AF67-4D68FCF41F12}" type="presParOf" srcId="{1B6B0F91-9F9C-4EE7-A13E-0D615957F23F}" destId="{B0BF163B-EEB4-4F70-B6D0-4E8789B3457D}" srcOrd="2" destOrd="0" presId="urn:microsoft.com/office/officeart/2008/layout/NameandTitleOrganizationalChart"/>
    <dgm:cxn modelId="{D007DEEB-EFFD-4E72-878D-DB0D772C5FA2}" type="presParOf" srcId="{462BAB89-40BF-45E8-9A33-2373B2C157A6}" destId="{2A9F90E2-E13A-4678-ACE6-89443C9C8650}" srcOrd="2" destOrd="0" presId="urn:microsoft.com/office/officeart/2008/layout/NameandTitleOrganizationalChart"/>
    <dgm:cxn modelId="{61D3552E-1E27-4E56-9030-49CD163D3C7B}" type="presParOf" srcId="{2A9F90E2-E13A-4678-ACE6-89443C9C8650}" destId="{F6F0BBF8-FA59-4079-B7E9-915F2DA9CF1F}" srcOrd="0" destOrd="0" presId="urn:microsoft.com/office/officeart/2008/layout/NameandTitleOrganizationalChart"/>
    <dgm:cxn modelId="{C0ED18BF-E168-4926-81E5-56D54CBA0919}" type="presParOf" srcId="{2A9F90E2-E13A-4678-ACE6-89443C9C8650}" destId="{1973C506-F8AC-43C1-8C1D-6756CF452129}" srcOrd="1" destOrd="0" presId="urn:microsoft.com/office/officeart/2008/layout/NameandTitleOrganizationalChart"/>
    <dgm:cxn modelId="{AA959637-561C-43B1-9B68-46ADD1D21D58}" type="presParOf" srcId="{1973C506-F8AC-43C1-8C1D-6756CF452129}" destId="{7325BBBB-CEFC-4ACF-A715-798981FDFC1E}" srcOrd="0" destOrd="0" presId="urn:microsoft.com/office/officeart/2008/layout/NameandTitleOrganizationalChart"/>
    <dgm:cxn modelId="{C7CF7FDA-29EC-409C-A999-FE8E725EE3E6}" type="presParOf" srcId="{7325BBBB-CEFC-4ACF-A715-798981FDFC1E}" destId="{15985272-9F79-44EC-A6A8-D14081F9FDA8}" srcOrd="0" destOrd="0" presId="urn:microsoft.com/office/officeart/2008/layout/NameandTitleOrganizationalChart"/>
    <dgm:cxn modelId="{54A46233-4DA8-43C5-92B3-79C918DF0D93}" type="presParOf" srcId="{7325BBBB-CEFC-4ACF-A715-798981FDFC1E}" destId="{BFCA87A3-0CA3-41EB-9A97-DD62FAB4F2FF}" srcOrd="1" destOrd="0" presId="urn:microsoft.com/office/officeart/2008/layout/NameandTitleOrganizationalChart"/>
    <dgm:cxn modelId="{1D7B00AA-D349-4D12-994A-E26C0BE1ECC9}" type="presParOf" srcId="{7325BBBB-CEFC-4ACF-A715-798981FDFC1E}" destId="{C5C67015-FF61-4CAB-886D-684A01BEDAE2}" srcOrd="2" destOrd="0" presId="urn:microsoft.com/office/officeart/2008/layout/NameandTitleOrganizationalChart"/>
    <dgm:cxn modelId="{896C33B9-DCDF-4FD8-A097-B59D08F03536}" type="presParOf" srcId="{1973C506-F8AC-43C1-8C1D-6756CF452129}" destId="{9816575A-305E-4E01-A23A-51585A45508E}" srcOrd="1" destOrd="0" presId="urn:microsoft.com/office/officeart/2008/layout/NameandTitleOrganizationalChart"/>
    <dgm:cxn modelId="{2511C56C-5C35-4D7B-8443-B9E130716914}" type="presParOf" srcId="{1973C506-F8AC-43C1-8C1D-6756CF452129}" destId="{1844F785-CBEF-4D34-B9AD-BD2061FDD4BF}" srcOrd="2" destOrd="0" presId="urn:microsoft.com/office/officeart/2008/layout/NameandTitleOrganizationalChart"/>
    <dgm:cxn modelId="{DFA57977-6A98-4F9D-9A91-19EC0FD45855}" type="presParOf" srcId="{2A9F90E2-E13A-4678-ACE6-89443C9C8650}" destId="{65C67C10-C5AD-443B-9782-9F2EC3C450D3}" srcOrd="2" destOrd="0" presId="urn:microsoft.com/office/officeart/2008/layout/NameandTitleOrganizationalChart"/>
    <dgm:cxn modelId="{60A9A14E-71EC-4F8C-AB5B-744273FE3928}" type="presParOf" srcId="{2A9F90E2-E13A-4678-ACE6-89443C9C8650}" destId="{937A15A7-E1AF-4A55-A9E6-5CF6ED466C21}" srcOrd="3" destOrd="0" presId="urn:microsoft.com/office/officeart/2008/layout/NameandTitleOrganizationalChart"/>
    <dgm:cxn modelId="{0CB75A8B-5856-4DA7-B8E8-455BF81E8350}" type="presParOf" srcId="{937A15A7-E1AF-4A55-A9E6-5CF6ED466C21}" destId="{EF4A0EDC-FC3C-4492-B24B-B2FFBC2AD4C7}" srcOrd="0" destOrd="0" presId="urn:microsoft.com/office/officeart/2008/layout/NameandTitleOrganizationalChart"/>
    <dgm:cxn modelId="{ECBC8DC9-7BF5-4AEF-9891-225D5959F3AC}" type="presParOf" srcId="{EF4A0EDC-FC3C-4492-B24B-B2FFBC2AD4C7}" destId="{09E01CC9-5391-449A-B85D-FB1C46BEB280}" srcOrd="0" destOrd="0" presId="urn:microsoft.com/office/officeart/2008/layout/NameandTitleOrganizationalChart"/>
    <dgm:cxn modelId="{9377CB68-B0AA-423F-BECA-C8D43D20BCF4}" type="presParOf" srcId="{EF4A0EDC-FC3C-4492-B24B-B2FFBC2AD4C7}" destId="{E7F5EAEB-3C50-4120-8C0F-358351AAF7FA}" srcOrd="1" destOrd="0" presId="urn:microsoft.com/office/officeart/2008/layout/NameandTitleOrganizationalChart"/>
    <dgm:cxn modelId="{42B89902-C0E5-452B-B540-FA79E42C7877}" type="presParOf" srcId="{EF4A0EDC-FC3C-4492-B24B-B2FFBC2AD4C7}" destId="{FD933E40-2A14-46C5-9EE6-896D2765EBB0}" srcOrd="2" destOrd="0" presId="urn:microsoft.com/office/officeart/2008/layout/NameandTitleOrganizationalChart"/>
    <dgm:cxn modelId="{37DD7619-77AE-424A-B412-2C126B51AB06}" type="presParOf" srcId="{937A15A7-E1AF-4A55-A9E6-5CF6ED466C21}" destId="{521AA6E9-C56E-47A9-B08B-B064B9F183CB}" srcOrd="1" destOrd="0" presId="urn:microsoft.com/office/officeart/2008/layout/NameandTitleOrganizationalChart"/>
    <dgm:cxn modelId="{DBAC252B-537D-4EAD-BFE6-7DD0B3573EB1}" type="presParOf" srcId="{937A15A7-E1AF-4A55-A9E6-5CF6ED466C21}" destId="{7D427323-E94D-4BCC-B995-DA5EBBB429B6}" srcOrd="2" destOrd="0" presId="urn:microsoft.com/office/officeart/2008/layout/NameandTitleOrganizationalChar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5B4C86-D23A-4A2F-9EC9-A8108091B56B}" type="doc">
      <dgm:prSet loTypeId="urn:microsoft.com/office/officeart/2008/layout/NameandTitleOrganizationalChart" loCatId="hierarchy" qsTypeId="urn:microsoft.com/office/officeart/2005/8/quickstyle/3d2" qsCatId="3D" csTypeId="urn:microsoft.com/office/officeart/2005/8/colors/accent1_2" csCatId="accent1" phldr="1"/>
      <dgm:spPr/>
      <dgm:t>
        <a:bodyPr/>
        <a:lstStyle/>
        <a:p>
          <a:endParaRPr lang="tr-TR"/>
        </a:p>
      </dgm:t>
    </dgm:pt>
    <dgm:pt modelId="{4E5019C4-8789-4F5E-95C9-4D8392B7DEBE}">
      <dgm:prSet phldrT="[Metin]" custT="1"/>
      <dgm:spPr/>
      <dgm:t>
        <a:bodyPr/>
        <a:lstStyle/>
        <a:p>
          <a:r>
            <a:rPr lang="tr-TR" sz="1600" dirty="0"/>
            <a:t>Müdür</a:t>
          </a:r>
        </a:p>
      </dgm:t>
    </dgm:pt>
    <dgm:pt modelId="{AA2C117C-19F9-4793-8F1F-989353AB6A78}" type="parTrans" cxnId="{84D51287-17BF-454A-BEDA-674EA24ABA65}">
      <dgm:prSet/>
      <dgm:spPr/>
      <dgm:t>
        <a:bodyPr/>
        <a:lstStyle/>
        <a:p>
          <a:endParaRPr lang="tr-TR" sz="1600"/>
        </a:p>
      </dgm:t>
    </dgm:pt>
    <dgm:pt modelId="{565C34A6-3082-45E4-BC14-4301DB3F6EC2}" type="sibTrans" cxnId="{84D51287-17BF-454A-BEDA-674EA24ABA65}">
      <dgm:prSet custT="1"/>
      <dgm:spPr/>
      <dgm:t>
        <a:bodyPr/>
        <a:lstStyle/>
        <a:p>
          <a:pPr algn="ctr"/>
          <a:r>
            <a:rPr lang="tr-TR" sz="1600" dirty="0"/>
            <a:t>Prof. Dr. İbrahim TEĞİN</a:t>
          </a:r>
        </a:p>
      </dgm:t>
    </dgm:pt>
    <dgm:pt modelId="{AFA8EE61-2842-46F8-8D1E-D95DA0630EC5}">
      <dgm:prSet phldrT="[Metin]" custT="1"/>
      <dgm:spPr/>
      <dgm:t>
        <a:bodyPr/>
        <a:lstStyle/>
        <a:p>
          <a:r>
            <a:rPr lang="tr-TR" sz="1600" dirty="0"/>
            <a:t>Şef</a:t>
          </a:r>
        </a:p>
      </dgm:t>
    </dgm:pt>
    <dgm:pt modelId="{EF6A8325-ECE7-4871-B92B-8E49F24440F2}" type="parTrans" cxnId="{3926FDBB-617C-434B-88F3-29E426097E4B}">
      <dgm:prSet/>
      <dgm:spPr/>
      <dgm:t>
        <a:bodyPr/>
        <a:lstStyle/>
        <a:p>
          <a:endParaRPr lang="tr-TR" sz="1600"/>
        </a:p>
      </dgm:t>
    </dgm:pt>
    <dgm:pt modelId="{651CA832-0306-48AF-BBCA-7B1EDF9AEFEB}" type="sibTrans" cxnId="{3926FDBB-617C-434B-88F3-29E426097E4B}">
      <dgm:prSet custT="1"/>
      <dgm:spPr/>
      <dgm:t>
        <a:bodyPr/>
        <a:lstStyle/>
        <a:p>
          <a:pPr algn="ctr"/>
          <a:r>
            <a:rPr lang="tr-TR" sz="1600" dirty="0"/>
            <a:t>Mehmet Mesut ERDEMCİ</a:t>
          </a:r>
        </a:p>
      </dgm:t>
    </dgm:pt>
    <dgm:pt modelId="{2110F83D-33BC-4A3D-A189-56F1D3256854}">
      <dgm:prSet phldrT="[Metin]" custT="1"/>
      <dgm:spPr/>
      <dgm:t>
        <a:bodyPr/>
        <a:lstStyle/>
        <a:p>
          <a:r>
            <a:rPr lang="tr-TR" sz="1600" dirty="0"/>
            <a:t>Hizmetli</a:t>
          </a:r>
        </a:p>
        <a:p>
          <a:r>
            <a:rPr lang="tr-TR" sz="1600" dirty="0"/>
            <a:t>(Temizlik Görevlisi)</a:t>
          </a:r>
        </a:p>
      </dgm:t>
    </dgm:pt>
    <dgm:pt modelId="{15F6F6EF-10B1-4FC4-8419-EEA8DF164E3E}" type="parTrans" cxnId="{764E6DBB-FA0D-40B4-92AB-EB445F7F1036}">
      <dgm:prSet/>
      <dgm:spPr/>
      <dgm:t>
        <a:bodyPr/>
        <a:lstStyle/>
        <a:p>
          <a:endParaRPr lang="tr-TR" sz="1600"/>
        </a:p>
      </dgm:t>
    </dgm:pt>
    <dgm:pt modelId="{4086ED33-032C-4F20-B368-DA434298F04B}" type="sibTrans" cxnId="{764E6DBB-FA0D-40B4-92AB-EB445F7F1036}">
      <dgm:prSet custT="1"/>
      <dgm:spPr/>
      <dgm:t>
        <a:bodyPr/>
        <a:lstStyle/>
        <a:p>
          <a:pPr algn="ctr"/>
          <a:r>
            <a:rPr lang="tr-TR" sz="1600" dirty="0"/>
            <a:t>Yusuf AKYÜREK </a:t>
          </a:r>
        </a:p>
      </dgm:t>
    </dgm:pt>
    <dgm:pt modelId="{AD3BFF11-B5D2-4166-A60D-7D987A72DBB3}">
      <dgm:prSet custT="1"/>
      <dgm:spPr/>
      <dgm:t>
        <a:bodyPr/>
        <a:lstStyle/>
        <a:p>
          <a:r>
            <a:rPr lang="tr-TR" sz="1600" dirty="0"/>
            <a:t>Hizmetli</a:t>
          </a:r>
        </a:p>
        <a:p>
          <a:r>
            <a:rPr lang="tr-TR" sz="1600" dirty="0"/>
            <a:t>(</a:t>
          </a:r>
          <a:r>
            <a:rPr lang="tr-TR" sz="1600" dirty="0" err="1"/>
            <a:t>Nunune</a:t>
          </a:r>
          <a:r>
            <a:rPr lang="tr-TR" sz="1600" dirty="0"/>
            <a:t> Kabul)</a:t>
          </a:r>
        </a:p>
      </dgm:t>
    </dgm:pt>
    <dgm:pt modelId="{BBE35D03-E289-4030-BC1B-7FCAA013C54E}" type="parTrans" cxnId="{17C0B4FE-9D16-4F8B-948E-B7F030127CD4}">
      <dgm:prSet/>
      <dgm:spPr/>
      <dgm:t>
        <a:bodyPr/>
        <a:lstStyle/>
        <a:p>
          <a:endParaRPr lang="tr-TR" sz="1600"/>
        </a:p>
      </dgm:t>
    </dgm:pt>
    <dgm:pt modelId="{3681B7D5-4D74-4379-B133-3EC450F18894}" type="sibTrans" cxnId="{17C0B4FE-9D16-4F8B-948E-B7F030127CD4}">
      <dgm:prSet custT="1"/>
      <dgm:spPr/>
      <dgm:t>
        <a:bodyPr/>
        <a:lstStyle/>
        <a:p>
          <a:pPr algn="ctr"/>
          <a:r>
            <a:rPr lang="tr-TR" sz="1600" dirty="0" err="1"/>
            <a:t>Abdulcelil</a:t>
          </a:r>
          <a:r>
            <a:rPr lang="tr-TR" sz="1600" dirty="0"/>
            <a:t> ORALI</a:t>
          </a:r>
        </a:p>
      </dgm:t>
    </dgm:pt>
    <dgm:pt modelId="{9D444685-A541-4341-9405-7B2EA0D86A37}">
      <dgm:prSet custT="1"/>
      <dgm:spPr/>
      <dgm:t>
        <a:bodyPr/>
        <a:lstStyle/>
        <a:p>
          <a:r>
            <a:rPr lang="tr-TR" sz="1600" dirty="0"/>
            <a:t>Hizmetli</a:t>
          </a:r>
        </a:p>
        <a:p>
          <a:r>
            <a:rPr lang="tr-TR" sz="1600" dirty="0"/>
            <a:t>(Depo Sorumlusu)</a:t>
          </a:r>
        </a:p>
      </dgm:t>
    </dgm:pt>
    <dgm:pt modelId="{412B4C0C-4CF5-446D-B585-04B721C74074}" type="parTrans" cxnId="{43DBC30B-7F22-40A2-9990-3BD65A578730}">
      <dgm:prSet/>
      <dgm:spPr/>
      <dgm:t>
        <a:bodyPr/>
        <a:lstStyle/>
        <a:p>
          <a:endParaRPr lang="tr-TR" sz="1600"/>
        </a:p>
      </dgm:t>
    </dgm:pt>
    <dgm:pt modelId="{FED3FB52-9240-423C-A35A-8B4772F0BB79}" type="sibTrans" cxnId="{43DBC30B-7F22-40A2-9990-3BD65A578730}">
      <dgm:prSet custT="1"/>
      <dgm:spPr/>
      <dgm:t>
        <a:bodyPr/>
        <a:lstStyle/>
        <a:p>
          <a:pPr algn="ctr"/>
          <a:r>
            <a:rPr lang="tr-TR" sz="1600" dirty="0" err="1"/>
            <a:t>Bedran</a:t>
          </a:r>
          <a:r>
            <a:rPr lang="tr-TR" sz="1600" dirty="0"/>
            <a:t> ŞENER</a:t>
          </a:r>
        </a:p>
      </dgm:t>
    </dgm:pt>
    <dgm:pt modelId="{2B798F18-66FA-4E44-80C5-AE18DE71B1C5}" type="asst">
      <dgm:prSet custT="1"/>
      <dgm:spPr/>
      <dgm:t>
        <a:bodyPr/>
        <a:lstStyle/>
        <a:p>
          <a:r>
            <a:rPr lang="tr-TR" sz="1600" dirty="0"/>
            <a:t>Müdür Yardımcısı</a:t>
          </a:r>
        </a:p>
      </dgm:t>
    </dgm:pt>
    <dgm:pt modelId="{20A6FC02-8970-4E25-BE44-F19154626F18}" type="parTrans" cxnId="{40BCBE36-BFFA-49F3-A0BC-50C3A3187299}">
      <dgm:prSet/>
      <dgm:spPr/>
      <dgm:t>
        <a:bodyPr/>
        <a:lstStyle/>
        <a:p>
          <a:endParaRPr lang="tr-TR" sz="1600"/>
        </a:p>
      </dgm:t>
    </dgm:pt>
    <dgm:pt modelId="{18A15546-8104-47D9-B959-B4B1C0383D04}" type="sibTrans" cxnId="{40BCBE36-BFFA-49F3-A0BC-50C3A3187299}">
      <dgm:prSet custT="1"/>
      <dgm:spPr/>
      <dgm:t>
        <a:bodyPr/>
        <a:lstStyle/>
        <a:p>
          <a:pPr algn="ctr"/>
          <a:r>
            <a:rPr lang="tr-TR" sz="1600" dirty="0"/>
            <a:t>Doç. Dr. Duygu ELMA KARAKAŞ</a:t>
          </a:r>
        </a:p>
      </dgm:t>
    </dgm:pt>
    <dgm:pt modelId="{A4C57831-9B18-4C75-9098-DD3C337BA4DC}" type="asst">
      <dgm:prSet custT="1"/>
      <dgm:spPr/>
      <dgm:t>
        <a:bodyPr/>
        <a:lstStyle/>
        <a:p>
          <a:r>
            <a:rPr lang="tr-TR" sz="1600" dirty="0"/>
            <a:t>Müdür Yardımcısı</a:t>
          </a:r>
        </a:p>
      </dgm:t>
    </dgm:pt>
    <dgm:pt modelId="{5E4A05EF-9829-4625-ACA3-A79D24CE3C29}" type="parTrans" cxnId="{777BC265-E96B-4B8E-BFD3-0D73DC3C691A}">
      <dgm:prSet/>
      <dgm:spPr/>
      <dgm:t>
        <a:bodyPr/>
        <a:lstStyle/>
        <a:p>
          <a:endParaRPr lang="tr-TR" sz="1600"/>
        </a:p>
      </dgm:t>
    </dgm:pt>
    <dgm:pt modelId="{D939253A-5359-4A8E-AAB7-0B8AE27FBE90}" type="sibTrans" cxnId="{777BC265-E96B-4B8E-BFD3-0D73DC3C691A}">
      <dgm:prSet custT="1"/>
      <dgm:spPr/>
      <dgm:t>
        <a:bodyPr/>
        <a:lstStyle/>
        <a:p>
          <a:pPr algn="ctr"/>
          <a:r>
            <a:rPr lang="tr-TR" sz="1600" dirty="0"/>
            <a:t>Dr. </a:t>
          </a:r>
          <a:r>
            <a:rPr lang="tr-TR" sz="1600" dirty="0" err="1"/>
            <a:t>Ögr</a:t>
          </a:r>
          <a:r>
            <a:rPr lang="tr-TR" sz="1600" dirty="0"/>
            <a:t>. Üyesi Bülent HALLAÇ</a:t>
          </a:r>
        </a:p>
      </dgm:t>
    </dgm:pt>
    <dgm:pt modelId="{29F9E514-674A-44AA-B027-84AAD08A35CF}">
      <dgm:prSet custT="1"/>
      <dgm:spPr/>
      <dgm:t>
        <a:bodyPr/>
        <a:lstStyle/>
        <a:p>
          <a:r>
            <a:rPr lang="tr-TR" sz="1600" dirty="0"/>
            <a:t>Biyolog</a:t>
          </a:r>
        </a:p>
      </dgm:t>
    </dgm:pt>
    <dgm:pt modelId="{818F7687-A07A-4718-B060-73AD58EF0176}" type="parTrans" cxnId="{E668FCA7-A19D-4170-A56F-F9CEA4AB207A}">
      <dgm:prSet/>
      <dgm:spPr/>
      <dgm:t>
        <a:bodyPr/>
        <a:lstStyle/>
        <a:p>
          <a:endParaRPr lang="tr-TR" sz="1600"/>
        </a:p>
      </dgm:t>
    </dgm:pt>
    <dgm:pt modelId="{80EE5BC2-EFEC-475B-8181-D7A801889C2F}" type="sibTrans" cxnId="{E668FCA7-A19D-4170-A56F-F9CEA4AB207A}">
      <dgm:prSet custT="1"/>
      <dgm:spPr/>
      <dgm:t>
        <a:bodyPr/>
        <a:lstStyle/>
        <a:p>
          <a:pPr algn="ctr"/>
          <a:r>
            <a:rPr lang="tr-TR" sz="1600" dirty="0"/>
            <a:t>Murat YOLTAY    </a:t>
          </a:r>
        </a:p>
      </dgm:t>
    </dgm:pt>
    <dgm:pt modelId="{934F840B-782F-45FD-BD94-5A4D4B0D27EE}" type="pres">
      <dgm:prSet presAssocID="{3C5B4C86-D23A-4A2F-9EC9-A8108091B56B}" presName="hierChild1" presStyleCnt="0">
        <dgm:presLayoutVars>
          <dgm:orgChart val="1"/>
          <dgm:chPref val="1"/>
          <dgm:dir/>
          <dgm:animOne val="branch"/>
          <dgm:animLvl val="lvl"/>
          <dgm:resizeHandles/>
        </dgm:presLayoutVars>
      </dgm:prSet>
      <dgm:spPr/>
      <dgm:t>
        <a:bodyPr/>
        <a:lstStyle/>
        <a:p>
          <a:endParaRPr lang="tr-TR"/>
        </a:p>
      </dgm:t>
    </dgm:pt>
    <dgm:pt modelId="{462BAB89-40BF-45E8-9A33-2373B2C157A6}" type="pres">
      <dgm:prSet presAssocID="{4E5019C4-8789-4F5E-95C9-4D8392B7DEBE}" presName="hierRoot1" presStyleCnt="0">
        <dgm:presLayoutVars>
          <dgm:hierBranch val="init"/>
        </dgm:presLayoutVars>
      </dgm:prSet>
      <dgm:spPr/>
    </dgm:pt>
    <dgm:pt modelId="{A2313C29-8188-49F8-8D5B-66E0EF048348}" type="pres">
      <dgm:prSet presAssocID="{4E5019C4-8789-4F5E-95C9-4D8392B7DEBE}" presName="rootComposite1" presStyleCnt="0"/>
      <dgm:spPr/>
    </dgm:pt>
    <dgm:pt modelId="{B44B4F2B-1ED2-4839-B00C-DE603E110AE7}" type="pres">
      <dgm:prSet presAssocID="{4E5019C4-8789-4F5E-95C9-4D8392B7DEBE}" presName="rootText1" presStyleLbl="node0" presStyleIdx="0" presStyleCnt="1">
        <dgm:presLayoutVars>
          <dgm:chMax/>
          <dgm:chPref val="3"/>
        </dgm:presLayoutVars>
      </dgm:prSet>
      <dgm:spPr/>
      <dgm:t>
        <a:bodyPr/>
        <a:lstStyle/>
        <a:p>
          <a:endParaRPr lang="tr-TR"/>
        </a:p>
      </dgm:t>
    </dgm:pt>
    <dgm:pt modelId="{FCFBBAC9-D478-4B2F-98F9-9810A1873AE4}" type="pres">
      <dgm:prSet presAssocID="{4E5019C4-8789-4F5E-95C9-4D8392B7DEBE}" presName="titleText1" presStyleLbl="fgAcc0" presStyleIdx="0" presStyleCnt="1" custScaleY="202058" custLinFactNeighborX="-16570" custLinFactNeighborY="30860">
        <dgm:presLayoutVars>
          <dgm:chMax val="0"/>
          <dgm:chPref val="0"/>
        </dgm:presLayoutVars>
      </dgm:prSet>
      <dgm:spPr/>
      <dgm:t>
        <a:bodyPr/>
        <a:lstStyle/>
        <a:p>
          <a:endParaRPr lang="tr-TR"/>
        </a:p>
      </dgm:t>
    </dgm:pt>
    <dgm:pt modelId="{00F02C02-28A2-4C27-B309-0C012970B19C}" type="pres">
      <dgm:prSet presAssocID="{4E5019C4-8789-4F5E-95C9-4D8392B7DEBE}" presName="rootConnector1" presStyleLbl="node1" presStyleIdx="0" presStyleCnt="5"/>
      <dgm:spPr/>
      <dgm:t>
        <a:bodyPr/>
        <a:lstStyle/>
        <a:p>
          <a:endParaRPr lang="tr-TR"/>
        </a:p>
      </dgm:t>
    </dgm:pt>
    <dgm:pt modelId="{D89F497B-2F49-40CD-B559-FE72FCE97FCE}" type="pres">
      <dgm:prSet presAssocID="{4E5019C4-8789-4F5E-95C9-4D8392B7DEBE}" presName="hierChild2" presStyleCnt="0"/>
      <dgm:spPr/>
    </dgm:pt>
    <dgm:pt modelId="{E28AA076-EE57-4770-9504-CB8B4F2493DA}" type="pres">
      <dgm:prSet presAssocID="{EF6A8325-ECE7-4871-B92B-8E49F24440F2}" presName="Name37" presStyleLbl="parChTrans1D2" presStyleIdx="0" presStyleCnt="7"/>
      <dgm:spPr/>
      <dgm:t>
        <a:bodyPr/>
        <a:lstStyle/>
        <a:p>
          <a:endParaRPr lang="tr-TR"/>
        </a:p>
      </dgm:t>
    </dgm:pt>
    <dgm:pt modelId="{12A3CCEC-C3E4-4DDD-AB43-51D4523C66EE}" type="pres">
      <dgm:prSet presAssocID="{AFA8EE61-2842-46F8-8D1E-D95DA0630EC5}" presName="hierRoot2" presStyleCnt="0">
        <dgm:presLayoutVars>
          <dgm:hierBranch val="init"/>
        </dgm:presLayoutVars>
      </dgm:prSet>
      <dgm:spPr/>
    </dgm:pt>
    <dgm:pt modelId="{9FDEE6BA-C87A-46B2-8AD5-D5144E8C3074}" type="pres">
      <dgm:prSet presAssocID="{AFA8EE61-2842-46F8-8D1E-D95DA0630EC5}" presName="rootComposite" presStyleCnt="0"/>
      <dgm:spPr/>
    </dgm:pt>
    <dgm:pt modelId="{F11EDF84-3819-4BA5-8F20-1B171F1AFF9D}" type="pres">
      <dgm:prSet presAssocID="{AFA8EE61-2842-46F8-8D1E-D95DA0630EC5}" presName="rootText" presStyleLbl="node1" presStyleIdx="0" presStyleCnt="5">
        <dgm:presLayoutVars>
          <dgm:chMax/>
          <dgm:chPref val="3"/>
        </dgm:presLayoutVars>
      </dgm:prSet>
      <dgm:spPr/>
      <dgm:t>
        <a:bodyPr/>
        <a:lstStyle/>
        <a:p>
          <a:endParaRPr lang="tr-TR"/>
        </a:p>
      </dgm:t>
    </dgm:pt>
    <dgm:pt modelId="{15E45131-136F-49D6-8A39-37CE396FB870}" type="pres">
      <dgm:prSet presAssocID="{AFA8EE61-2842-46F8-8D1E-D95DA0630EC5}" presName="titleText2" presStyleLbl="fgAcc1" presStyleIdx="0" presStyleCnt="5" custScaleX="115935" custScaleY="224144" custLinFactY="18210" custLinFactNeighborX="-16794" custLinFactNeighborY="100000">
        <dgm:presLayoutVars>
          <dgm:chMax val="0"/>
          <dgm:chPref val="0"/>
        </dgm:presLayoutVars>
      </dgm:prSet>
      <dgm:spPr/>
      <dgm:t>
        <a:bodyPr/>
        <a:lstStyle/>
        <a:p>
          <a:endParaRPr lang="tr-TR"/>
        </a:p>
      </dgm:t>
    </dgm:pt>
    <dgm:pt modelId="{9C885021-8D31-41C9-9BA2-FFD3DE6832F3}" type="pres">
      <dgm:prSet presAssocID="{AFA8EE61-2842-46F8-8D1E-D95DA0630EC5}" presName="rootConnector" presStyleLbl="node2" presStyleIdx="0" presStyleCnt="0"/>
      <dgm:spPr/>
      <dgm:t>
        <a:bodyPr/>
        <a:lstStyle/>
        <a:p>
          <a:endParaRPr lang="tr-TR"/>
        </a:p>
      </dgm:t>
    </dgm:pt>
    <dgm:pt modelId="{86B6BEB3-3CD9-4DA4-B59B-4D652123B56B}" type="pres">
      <dgm:prSet presAssocID="{AFA8EE61-2842-46F8-8D1E-D95DA0630EC5}" presName="hierChild4" presStyleCnt="0"/>
      <dgm:spPr/>
    </dgm:pt>
    <dgm:pt modelId="{C302E7D3-5DD4-4D4C-8E59-63CAACD989ED}" type="pres">
      <dgm:prSet presAssocID="{AFA8EE61-2842-46F8-8D1E-D95DA0630EC5}" presName="hierChild5" presStyleCnt="0"/>
      <dgm:spPr/>
    </dgm:pt>
    <dgm:pt modelId="{0650CE73-9E90-4253-BB30-A80C79C3E64F}" type="pres">
      <dgm:prSet presAssocID="{818F7687-A07A-4718-B060-73AD58EF0176}" presName="Name37" presStyleLbl="parChTrans1D2" presStyleIdx="1" presStyleCnt="7"/>
      <dgm:spPr/>
      <dgm:t>
        <a:bodyPr/>
        <a:lstStyle/>
        <a:p>
          <a:endParaRPr lang="tr-TR"/>
        </a:p>
      </dgm:t>
    </dgm:pt>
    <dgm:pt modelId="{D59E4DA7-ADF8-4A7D-A017-6E5A1D0CCA17}" type="pres">
      <dgm:prSet presAssocID="{29F9E514-674A-44AA-B027-84AAD08A35CF}" presName="hierRoot2" presStyleCnt="0">
        <dgm:presLayoutVars>
          <dgm:hierBranch val="init"/>
        </dgm:presLayoutVars>
      </dgm:prSet>
      <dgm:spPr/>
    </dgm:pt>
    <dgm:pt modelId="{2F44FEAD-FE79-4BDE-96A7-CD7B54D0AA08}" type="pres">
      <dgm:prSet presAssocID="{29F9E514-674A-44AA-B027-84AAD08A35CF}" presName="rootComposite" presStyleCnt="0"/>
      <dgm:spPr/>
    </dgm:pt>
    <dgm:pt modelId="{BBE89DF0-9AB8-4A54-A093-419A5FFA0B31}" type="pres">
      <dgm:prSet presAssocID="{29F9E514-674A-44AA-B027-84AAD08A35CF}" presName="rootText" presStyleLbl="node1" presStyleIdx="1" presStyleCnt="5">
        <dgm:presLayoutVars>
          <dgm:chMax/>
          <dgm:chPref val="3"/>
        </dgm:presLayoutVars>
      </dgm:prSet>
      <dgm:spPr/>
      <dgm:t>
        <a:bodyPr/>
        <a:lstStyle/>
        <a:p>
          <a:endParaRPr lang="tr-TR"/>
        </a:p>
      </dgm:t>
    </dgm:pt>
    <dgm:pt modelId="{2A7FC0D8-EFD6-46A5-924F-A46FE5DDD54C}" type="pres">
      <dgm:prSet presAssocID="{29F9E514-674A-44AA-B027-84AAD08A35CF}" presName="titleText2" presStyleLbl="fgAcc1" presStyleIdx="1" presStyleCnt="5" custScaleX="119052" custScaleY="147378" custLinFactY="3795" custLinFactNeighborX="-21463" custLinFactNeighborY="100000">
        <dgm:presLayoutVars>
          <dgm:chMax val="0"/>
          <dgm:chPref val="0"/>
        </dgm:presLayoutVars>
      </dgm:prSet>
      <dgm:spPr/>
      <dgm:t>
        <a:bodyPr/>
        <a:lstStyle/>
        <a:p>
          <a:endParaRPr lang="tr-TR"/>
        </a:p>
      </dgm:t>
    </dgm:pt>
    <dgm:pt modelId="{2A71B6E4-BDDB-410E-BD16-FBDB9A80471E}" type="pres">
      <dgm:prSet presAssocID="{29F9E514-674A-44AA-B027-84AAD08A35CF}" presName="rootConnector" presStyleLbl="node2" presStyleIdx="0" presStyleCnt="0"/>
      <dgm:spPr/>
      <dgm:t>
        <a:bodyPr/>
        <a:lstStyle/>
        <a:p>
          <a:endParaRPr lang="tr-TR"/>
        </a:p>
      </dgm:t>
    </dgm:pt>
    <dgm:pt modelId="{F9CC4D2C-FF85-4EA3-9667-75BE3FE9A247}" type="pres">
      <dgm:prSet presAssocID="{29F9E514-674A-44AA-B027-84AAD08A35CF}" presName="hierChild4" presStyleCnt="0"/>
      <dgm:spPr/>
    </dgm:pt>
    <dgm:pt modelId="{2632AB1B-1CE1-4C7F-BC39-91720FE37339}" type="pres">
      <dgm:prSet presAssocID="{29F9E514-674A-44AA-B027-84AAD08A35CF}" presName="hierChild5" presStyleCnt="0"/>
      <dgm:spPr/>
    </dgm:pt>
    <dgm:pt modelId="{14360D2B-06B0-4B8B-89C0-35AAC803380D}" type="pres">
      <dgm:prSet presAssocID="{BBE35D03-E289-4030-BC1B-7FCAA013C54E}" presName="Name37" presStyleLbl="parChTrans1D2" presStyleIdx="2" presStyleCnt="7"/>
      <dgm:spPr/>
      <dgm:t>
        <a:bodyPr/>
        <a:lstStyle/>
        <a:p>
          <a:endParaRPr lang="tr-TR"/>
        </a:p>
      </dgm:t>
    </dgm:pt>
    <dgm:pt modelId="{08783CA5-F0B5-4583-963C-69CC8A44D894}" type="pres">
      <dgm:prSet presAssocID="{AD3BFF11-B5D2-4166-A60D-7D987A72DBB3}" presName="hierRoot2" presStyleCnt="0">
        <dgm:presLayoutVars>
          <dgm:hierBranch val="init"/>
        </dgm:presLayoutVars>
      </dgm:prSet>
      <dgm:spPr/>
    </dgm:pt>
    <dgm:pt modelId="{692166F7-5EA8-47DE-8DA9-8B5BBA2FB24B}" type="pres">
      <dgm:prSet presAssocID="{AD3BFF11-B5D2-4166-A60D-7D987A72DBB3}" presName="rootComposite" presStyleCnt="0"/>
      <dgm:spPr/>
    </dgm:pt>
    <dgm:pt modelId="{DAAEAAE2-1452-4148-BE1E-50287895F6D5}" type="pres">
      <dgm:prSet presAssocID="{AD3BFF11-B5D2-4166-A60D-7D987A72DBB3}" presName="rootText" presStyleLbl="node1" presStyleIdx="2" presStyleCnt="5">
        <dgm:presLayoutVars>
          <dgm:chMax/>
          <dgm:chPref val="3"/>
        </dgm:presLayoutVars>
      </dgm:prSet>
      <dgm:spPr/>
      <dgm:t>
        <a:bodyPr/>
        <a:lstStyle/>
        <a:p>
          <a:endParaRPr lang="tr-TR"/>
        </a:p>
      </dgm:t>
    </dgm:pt>
    <dgm:pt modelId="{F451EB5D-3EAA-45E8-AB89-49586C9D1D90}" type="pres">
      <dgm:prSet presAssocID="{AD3BFF11-B5D2-4166-A60D-7D987A72DBB3}" presName="titleText2" presStyleLbl="fgAcc1" presStyleIdx="2" presStyleCnt="5" custScaleX="107333" custScaleY="224802" custLinFactY="18151" custLinFactNeighborX="-13697" custLinFactNeighborY="100000">
        <dgm:presLayoutVars>
          <dgm:chMax val="0"/>
          <dgm:chPref val="0"/>
        </dgm:presLayoutVars>
      </dgm:prSet>
      <dgm:spPr/>
      <dgm:t>
        <a:bodyPr/>
        <a:lstStyle/>
        <a:p>
          <a:endParaRPr lang="tr-TR"/>
        </a:p>
      </dgm:t>
    </dgm:pt>
    <dgm:pt modelId="{A8F19AF5-7F74-4432-B58B-9F3F36870599}" type="pres">
      <dgm:prSet presAssocID="{AD3BFF11-B5D2-4166-A60D-7D987A72DBB3}" presName="rootConnector" presStyleLbl="node2" presStyleIdx="0" presStyleCnt="0"/>
      <dgm:spPr/>
      <dgm:t>
        <a:bodyPr/>
        <a:lstStyle/>
        <a:p>
          <a:endParaRPr lang="tr-TR"/>
        </a:p>
      </dgm:t>
    </dgm:pt>
    <dgm:pt modelId="{7FD390B6-2CA0-4EB6-A376-B345232CFB53}" type="pres">
      <dgm:prSet presAssocID="{AD3BFF11-B5D2-4166-A60D-7D987A72DBB3}" presName="hierChild4" presStyleCnt="0"/>
      <dgm:spPr/>
    </dgm:pt>
    <dgm:pt modelId="{C30645FE-C618-4EEE-A021-A0458C75BC09}" type="pres">
      <dgm:prSet presAssocID="{AD3BFF11-B5D2-4166-A60D-7D987A72DBB3}" presName="hierChild5" presStyleCnt="0"/>
      <dgm:spPr/>
    </dgm:pt>
    <dgm:pt modelId="{FD548109-85E8-483A-915B-5746DCB787E0}" type="pres">
      <dgm:prSet presAssocID="{412B4C0C-4CF5-446D-B585-04B721C74074}" presName="Name37" presStyleLbl="parChTrans1D2" presStyleIdx="3" presStyleCnt="7"/>
      <dgm:spPr/>
      <dgm:t>
        <a:bodyPr/>
        <a:lstStyle/>
        <a:p>
          <a:endParaRPr lang="tr-TR"/>
        </a:p>
      </dgm:t>
    </dgm:pt>
    <dgm:pt modelId="{DC847A45-05B2-4A0F-9A01-A8140304F1C3}" type="pres">
      <dgm:prSet presAssocID="{9D444685-A541-4341-9405-7B2EA0D86A37}" presName="hierRoot2" presStyleCnt="0">
        <dgm:presLayoutVars>
          <dgm:hierBranch val="init"/>
        </dgm:presLayoutVars>
      </dgm:prSet>
      <dgm:spPr/>
    </dgm:pt>
    <dgm:pt modelId="{7A3FE1DB-F0BC-4B10-8E74-208F5CE44A6B}" type="pres">
      <dgm:prSet presAssocID="{9D444685-A541-4341-9405-7B2EA0D86A37}" presName="rootComposite" presStyleCnt="0"/>
      <dgm:spPr/>
    </dgm:pt>
    <dgm:pt modelId="{493AC271-2BC7-4A09-A061-27CEAD5639F6}" type="pres">
      <dgm:prSet presAssocID="{9D444685-A541-4341-9405-7B2EA0D86A37}" presName="rootText" presStyleLbl="node1" presStyleIdx="3" presStyleCnt="5">
        <dgm:presLayoutVars>
          <dgm:chMax/>
          <dgm:chPref val="3"/>
        </dgm:presLayoutVars>
      </dgm:prSet>
      <dgm:spPr/>
      <dgm:t>
        <a:bodyPr/>
        <a:lstStyle/>
        <a:p>
          <a:endParaRPr lang="tr-TR"/>
        </a:p>
      </dgm:t>
    </dgm:pt>
    <dgm:pt modelId="{CFA6DB90-3727-4DDD-ADB6-70E0DE477EE2}" type="pres">
      <dgm:prSet presAssocID="{9D444685-A541-4341-9405-7B2EA0D86A37}" presName="titleText2" presStyleLbl="fgAcc1" presStyleIdx="3" presStyleCnt="5" custScaleX="104161" custScaleY="207618" custLinFactNeighborX="-15805" custLinFactNeighborY="71488">
        <dgm:presLayoutVars>
          <dgm:chMax val="0"/>
          <dgm:chPref val="0"/>
        </dgm:presLayoutVars>
      </dgm:prSet>
      <dgm:spPr/>
      <dgm:t>
        <a:bodyPr/>
        <a:lstStyle/>
        <a:p>
          <a:endParaRPr lang="tr-TR"/>
        </a:p>
      </dgm:t>
    </dgm:pt>
    <dgm:pt modelId="{D3B14C70-F20B-45D6-BE2E-B8AF9D184547}" type="pres">
      <dgm:prSet presAssocID="{9D444685-A541-4341-9405-7B2EA0D86A37}" presName="rootConnector" presStyleLbl="node2" presStyleIdx="0" presStyleCnt="0"/>
      <dgm:spPr/>
      <dgm:t>
        <a:bodyPr/>
        <a:lstStyle/>
        <a:p>
          <a:endParaRPr lang="tr-TR"/>
        </a:p>
      </dgm:t>
    </dgm:pt>
    <dgm:pt modelId="{A1E81F79-46B2-4A01-8327-4F4C28FD8AB3}" type="pres">
      <dgm:prSet presAssocID="{9D444685-A541-4341-9405-7B2EA0D86A37}" presName="hierChild4" presStyleCnt="0"/>
      <dgm:spPr/>
    </dgm:pt>
    <dgm:pt modelId="{747E83A3-1F24-4246-A553-D341EAB31256}" type="pres">
      <dgm:prSet presAssocID="{9D444685-A541-4341-9405-7B2EA0D86A37}" presName="hierChild5" presStyleCnt="0"/>
      <dgm:spPr/>
    </dgm:pt>
    <dgm:pt modelId="{4CA81016-AEFD-4619-87A3-CDDD238F7595}" type="pres">
      <dgm:prSet presAssocID="{15F6F6EF-10B1-4FC4-8419-EEA8DF164E3E}" presName="Name37" presStyleLbl="parChTrans1D2" presStyleIdx="4" presStyleCnt="7"/>
      <dgm:spPr/>
      <dgm:t>
        <a:bodyPr/>
        <a:lstStyle/>
        <a:p>
          <a:endParaRPr lang="tr-TR"/>
        </a:p>
      </dgm:t>
    </dgm:pt>
    <dgm:pt modelId="{9EEF7164-BAD5-42FB-A6DB-29A3A4DC447B}" type="pres">
      <dgm:prSet presAssocID="{2110F83D-33BC-4A3D-A189-56F1D3256854}" presName="hierRoot2" presStyleCnt="0">
        <dgm:presLayoutVars>
          <dgm:hierBranch val="init"/>
        </dgm:presLayoutVars>
      </dgm:prSet>
      <dgm:spPr/>
    </dgm:pt>
    <dgm:pt modelId="{68E61585-71F0-4C89-A61F-D9D4AE7B9244}" type="pres">
      <dgm:prSet presAssocID="{2110F83D-33BC-4A3D-A189-56F1D3256854}" presName="rootComposite" presStyleCnt="0"/>
      <dgm:spPr/>
    </dgm:pt>
    <dgm:pt modelId="{3157BBDC-11B8-424F-AB51-C09EAEEB758F}" type="pres">
      <dgm:prSet presAssocID="{2110F83D-33BC-4A3D-A189-56F1D3256854}" presName="rootText" presStyleLbl="node1" presStyleIdx="4" presStyleCnt="5">
        <dgm:presLayoutVars>
          <dgm:chMax/>
          <dgm:chPref val="3"/>
        </dgm:presLayoutVars>
      </dgm:prSet>
      <dgm:spPr/>
      <dgm:t>
        <a:bodyPr/>
        <a:lstStyle/>
        <a:p>
          <a:endParaRPr lang="tr-TR"/>
        </a:p>
      </dgm:t>
    </dgm:pt>
    <dgm:pt modelId="{E08B0EB4-DF46-4732-8D7B-7F7382CF2A7A}" type="pres">
      <dgm:prSet presAssocID="{2110F83D-33BC-4A3D-A189-56F1D3256854}" presName="titleText2" presStyleLbl="fgAcc1" presStyleIdx="4" presStyleCnt="5" custScaleX="98509" custScaleY="154046" custLinFactY="23657" custLinFactNeighborX="-14316" custLinFactNeighborY="100000">
        <dgm:presLayoutVars>
          <dgm:chMax val="0"/>
          <dgm:chPref val="0"/>
        </dgm:presLayoutVars>
      </dgm:prSet>
      <dgm:spPr/>
      <dgm:t>
        <a:bodyPr/>
        <a:lstStyle/>
        <a:p>
          <a:endParaRPr lang="tr-TR"/>
        </a:p>
      </dgm:t>
    </dgm:pt>
    <dgm:pt modelId="{DD7797A8-188A-4286-B4F5-803078CABDCA}" type="pres">
      <dgm:prSet presAssocID="{2110F83D-33BC-4A3D-A189-56F1D3256854}" presName="rootConnector" presStyleLbl="node2" presStyleIdx="0" presStyleCnt="0"/>
      <dgm:spPr/>
      <dgm:t>
        <a:bodyPr/>
        <a:lstStyle/>
        <a:p>
          <a:endParaRPr lang="tr-TR"/>
        </a:p>
      </dgm:t>
    </dgm:pt>
    <dgm:pt modelId="{E08C30DE-F5CC-4271-8DEB-4C320B0ED041}" type="pres">
      <dgm:prSet presAssocID="{2110F83D-33BC-4A3D-A189-56F1D3256854}" presName="hierChild4" presStyleCnt="0"/>
      <dgm:spPr/>
    </dgm:pt>
    <dgm:pt modelId="{18B0040C-A297-4D3A-BD08-C5AA84FB944E}" type="pres">
      <dgm:prSet presAssocID="{2110F83D-33BC-4A3D-A189-56F1D3256854}" presName="hierChild5" presStyleCnt="0"/>
      <dgm:spPr/>
    </dgm:pt>
    <dgm:pt modelId="{2A9F90E2-E13A-4678-ACE6-89443C9C8650}" type="pres">
      <dgm:prSet presAssocID="{4E5019C4-8789-4F5E-95C9-4D8392B7DEBE}" presName="hierChild3" presStyleCnt="0"/>
      <dgm:spPr/>
    </dgm:pt>
    <dgm:pt modelId="{F6F0BBF8-FA59-4079-B7E9-915F2DA9CF1F}" type="pres">
      <dgm:prSet presAssocID="{20A6FC02-8970-4E25-BE44-F19154626F18}" presName="Name96" presStyleLbl="parChTrans1D2" presStyleIdx="5" presStyleCnt="7"/>
      <dgm:spPr/>
      <dgm:t>
        <a:bodyPr/>
        <a:lstStyle/>
        <a:p>
          <a:endParaRPr lang="tr-TR"/>
        </a:p>
      </dgm:t>
    </dgm:pt>
    <dgm:pt modelId="{1973C506-F8AC-43C1-8C1D-6756CF452129}" type="pres">
      <dgm:prSet presAssocID="{2B798F18-66FA-4E44-80C5-AE18DE71B1C5}" presName="hierRoot3" presStyleCnt="0">
        <dgm:presLayoutVars>
          <dgm:hierBranch val="init"/>
        </dgm:presLayoutVars>
      </dgm:prSet>
      <dgm:spPr/>
    </dgm:pt>
    <dgm:pt modelId="{7325BBBB-CEFC-4ACF-A715-798981FDFC1E}" type="pres">
      <dgm:prSet presAssocID="{2B798F18-66FA-4E44-80C5-AE18DE71B1C5}" presName="rootComposite3" presStyleCnt="0"/>
      <dgm:spPr/>
    </dgm:pt>
    <dgm:pt modelId="{15985272-9F79-44EC-A6A8-D14081F9FDA8}" type="pres">
      <dgm:prSet presAssocID="{2B798F18-66FA-4E44-80C5-AE18DE71B1C5}" presName="rootText3" presStyleLbl="asst1" presStyleIdx="0" presStyleCnt="2">
        <dgm:presLayoutVars>
          <dgm:chPref val="3"/>
        </dgm:presLayoutVars>
      </dgm:prSet>
      <dgm:spPr/>
      <dgm:t>
        <a:bodyPr/>
        <a:lstStyle/>
        <a:p>
          <a:endParaRPr lang="tr-TR"/>
        </a:p>
      </dgm:t>
    </dgm:pt>
    <dgm:pt modelId="{BFCA87A3-0CA3-41EB-9A97-DD62FAB4F2FF}" type="pres">
      <dgm:prSet presAssocID="{2B798F18-66FA-4E44-80C5-AE18DE71B1C5}" presName="titleText3" presStyleLbl="fgAcc2" presStyleIdx="0" presStyleCnt="2" custScaleY="196594" custLinFactNeighborX="-17662" custLinFactNeighborY="29059">
        <dgm:presLayoutVars>
          <dgm:chMax val="0"/>
          <dgm:chPref val="0"/>
        </dgm:presLayoutVars>
      </dgm:prSet>
      <dgm:spPr/>
      <dgm:t>
        <a:bodyPr/>
        <a:lstStyle/>
        <a:p>
          <a:endParaRPr lang="tr-TR"/>
        </a:p>
      </dgm:t>
    </dgm:pt>
    <dgm:pt modelId="{C5C67015-FF61-4CAB-886D-684A01BEDAE2}" type="pres">
      <dgm:prSet presAssocID="{2B798F18-66FA-4E44-80C5-AE18DE71B1C5}" presName="rootConnector3" presStyleLbl="asst1" presStyleIdx="0" presStyleCnt="2"/>
      <dgm:spPr/>
      <dgm:t>
        <a:bodyPr/>
        <a:lstStyle/>
        <a:p>
          <a:endParaRPr lang="tr-TR"/>
        </a:p>
      </dgm:t>
    </dgm:pt>
    <dgm:pt modelId="{9816575A-305E-4E01-A23A-51585A45508E}" type="pres">
      <dgm:prSet presAssocID="{2B798F18-66FA-4E44-80C5-AE18DE71B1C5}" presName="hierChild6" presStyleCnt="0"/>
      <dgm:spPr/>
    </dgm:pt>
    <dgm:pt modelId="{1844F785-CBEF-4D34-B9AD-BD2061FDD4BF}" type="pres">
      <dgm:prSet presAssocID="{2B798F18-66FA-4E44-80C5-AE18DE71B1C5}" presName="hierChild7" presStyleCnt="0"/>
      <dgm:spPr/>
    </dgm:pt>
    <dgm:pt modelId="{65C67C10-C5AD-443B-9782-9F2EC3C450D3}" type="pres">
      <dgm:prSet presAssocID="{5E4A05EF-9829-4625-ACA3-A79D24CE3C29}" presName="Name96" presStyleLbl="parChTrans1D2" presStyleIdx="6" presStyleCnt="7"/>
      <dgm:spPr/>
      <dgm:t>
        <a:bodyPr/>
        <a:lstStyle/>
        <a:p>
          <a:endParaRPr lang="tr-TR"/>
        </a:p>
      </dgm:t>
    </dgm:pt>
    <dgm:pt modelId="{937A15A7-E1AF-4A55-A9E6-5CF6ED466C21}" type="pres">
      <dgm:prSet presAssocID="{A4C57831-9B18-4C75-9098-DD3C337BA4DC}" presName="hierRoot3" presStyleCnt="0">
        <dgm:presLayoutVars>
          <dgm:hierBranch val="init"/>
        </dgm:presLayoutVars>
      </dgm:prSet>
      <dgm:spPr/>
    </dgm:pt>
    <dgm:pt modelId="{EF4A0EDC-FC3C-4492-B24B-B2FFBC2AD4C7}" type="pres">
      <dgm:prSet presAssocID="{A4C57831-9B18-4C75-9098-DD3C337BA4DC}" presName="rootComposite3" presStyleCnt="0"/>
      <dgm:spPr/>
    </dgm:pt>
    <dgm:pt modelId="{09E01CC9-5391-449A-B85D-FB1C46BEB280}" type="pres">
      <dgm:prSet presAssocID="{A4C57831-9B18-4C75-9098-DD3C337BA4DC}" presName="rootText3" presStyleLbl="asst1" presStyleIdx="1" presStyleCnt="2">
        <dgm:presLayoutVars>
          <dgm:chPref val="3"/>
        </dgm:presLayoutVars>
      </dgm:prSet>
      <dgm:spPr/>
      <dgm:t>
        <a:bodyPr/>
        <a:lstStyle/>
        <a:p>
          <a:endParaRPr lang="tr-TR"/>
        </a:p>
      </dgm:t>
    </dgm:pt>
    <dgm:pt modelId="{E7F5EAEB-3C50-4120-8C0F-358351AAF7FA}" type="pres">
      <dgm:prSet presAssocID="{A4C57831-9B18-4C75-9098-DD3C337BA4DC}" presName="titleText3" presStyleLbl="fgAcc2" presStyleIdx="1" presStyleCnt="2" custScaleY="193250" custLinFactNeighborX="-15479" custLinFactNeighborY="39938">
        <dgm:presLayoutVars>
          <dgm:chMax val="0"/>
          <dgm:chPref val="0"/>
        </dgm:presLayoutVars>
      </dgm:prSet>
      <dgm:spPr/>
      <dgm:t>
        <a:bodyPr/>
        <a:lstStyle/>
        <a:p>
          <a:endParaRPr lang="tr-TR"/>
        </a:p>
      </dgm:t>
    </dgm:pt>
    <dgm:pt modelId="{FD933E40-2A14-46C5-9EE6-896D2765EBB0}" type="pres">
      <dgm:prSet presAssocID="{A4C57831-9B18-4C75-9098-DD3C337BA4DC}" presName="rootConnector3" presStyleLbl="asst1" presStyleIdx="1" presStyleCnt="2"/>
      <dgm:spPr/>
      <dgm:t>
        <a:bodyPr/>
        <a:lstStyle/>
        <a:p>
          <a:endParaRPr lang="tr-TR"/>
        </a:p>
      </dgm:t>
    </dgm:pt>
    <dgm:pt modelId="{521AA6E9-C56E-47A9-B08B-B064B9F183CB}" type="pres">
      <dgm:prSet presAssocID="{A4C57831-9B18-4C75-9098-DD3C337BA4DC}" presName="hierChild6" presStyleCnt="0"/>
      <dgm:spPr/>
    </dgm:pt>
    <dgm:pt modelId="{7D427323-E94D-4BCC-B995-DA5EBBB429B6}" type="pres">
      <dgm:prSet presAssocID="{A4C57831-9B18-4C75-9098-DD3C337BA4DC}" presName="hierChild7" presStyleCnt="0"/>
      <dgm:spPr/>
    </dgm:pt>
  </dgm:ptLst>
  <dgm:cxnLst>
    <dgm:cxn modelId="{C5BB93B5-D6EF-43A2-8798-80BA84DD6803}" type="presOf" srcId="{BBE35D03-E289-4030-BC1B-7FCAA013C54E}" destId="{14360D2B-06B0-4B8B-89C0-35AAC803380D}" srcOrd="0" destOrd="0" presId="urn:microsoft.com/office/officeart/2008/layout/NameandTitleOrganizationalChart"/>
    <dgm:cxn modelId="{E668FCA7-A19D-4170-A56F-F9CEA4AB207A}" srcId="{4E5019C4-8789-4F5E-95C9-4D8392B7DEBE}" destId="{29F9E514-674A-44AA-B027-84AAD08A35CF}" srcOrd="1" destOrd="0" parTransId="{818F7687-A07A-4718-B060-73AD58EF0176}" sibTransId="{80EE5BC2-EFEC-475B-8181-D7A801889C2F}"/>
    <dgm:cxn modelId="{58185C29-3F16-448F-85E2-6E88B881E29D}" type="presOf" srcId="{AD3BFF11-B5D2-4166-A60D-7D987A72DBB3}" destId="{DAAEAAE2-1452-4148-BE1E-50287895F6D5}" srcOrd="0" destOrd="0" presId="urn:microsoft.com/office/officeart/2008/layout/NameandTitleOrganizationalChart"/>
    <dgm:cxn modelId="{05BD97B6-41FD-4001-A86B-ABBCD14342D0}" type="presOf" srcId="{80EE5BC2-EFEC-475B-8181-D7A801889C2F}" destId="{2A7FC0D8-EFD6-46A5-924F-A46FE5DDD54C}" srcOrd="0" destOrd="0" presId="urn:microsoft.com/office/officeart/2008/layout/NameandTitleOrganizationalChart"/>
    <dgm:cxn modelId="{764E6DBB-FA0D-40B4-92AB-EB445F7F1036}" srcId="{4E5019C4-8789-4F5E-95C9-4D8392B7DEBE}" destId="{2110F83D-33BC-4A3D-A189-56F1D3256854}" srcOrd="4" destOrd="0" parTransId="{15F6F6EF-10B1-4FC4-8419-EEA8DF164E3E}" sibTransId="{4086ED33-032C-4F20-B368-DA434298F04B}"/>
    <dgm:cxn modelId="{2C387EC6-CFFD-4D14-ABFF-65C7BA314B0E}" type="presOf" srcId="{A4C57831-9B18-4C75-9098-DD3C337BA4DC}" destId="{FD933E40-2A14-46C5-9EE6-896D2765EBB0}" srcOrd="1" destOrd="0" presId="urn:microsoft.com/office/officeart/2008/layout/NameandTitleOrganizationalChart"/>
    <dgm:cxn modelId="{24FD7B79-06B4-4369-A50D-6B2A6552B352}" type="presOf" srcId="{4E5019C4-8789-4F5E-95C9-4D8392B7DEBE}" destId="{B44B4F2B-1ED2-4839-B00C-DE603E110AE7}" srcOrd="0" destOrd="0" presId="urn:microsoft.com/office/officeart/2008/layout/NameandTitleOrganizationalChart"/>
    <dgm:cxn modelId="{8D49B80D-CC4F-4DD2-A7F9-91FB973E68B2}" type="presOf" srcId="{2110F83D-33BC-4A3D-A189-56F1D3256854}" destId="{3157BBDC-11B8-424F-AB51-C09EAEEB758F}" srcOrd="0" destOrd="0" presId="urn:microsoft.com/office/officeart/2008/layout/NameandTitleOrganizationalChart"/>
    <dgm:cxn modelId="{CD214591-F8F7-49AE-82C2-BC552C7F44DF}" type="presOf" srcId="{9D444685-A541-4341-9405-7B2EA0D86A37}" destId="{D3B14C70-F20B-45D6-BE2E-B8AF9D184547}" srcOrd="1" destOrd="0" presId="urn:microsoft.com/office/officeart/2008/layout/NameandTitleOrganizationalChart"/>
    <dgm:cxn modelId="{D7BAEB8C-7359-4BE9-B351-AD6EA3786872}" type="presOf" srcId="{D939253A-5359-4A8E-AAB7-0B8AE27FBE90}" destId="{E7F5EAEB-3C50-4120-8C0F-358351AAF7FA}" srcOrd="0" destOrd="0" presId="urn:microsoft.com/office/officeart/2008/layout/NameandTitleOrganizationalChart"/>
    <dgm:cxn modelId="{777BC265-E96B-4B8E-BFD3-0D73DC3C691A}" srcId="{4E5019C4-8789-4F5E-95C9-4D8392B7DEBE}" destId="{A4C57831-9B18-4C75-9098-DD3C337BA4DC}" srcOrd="6" destOrd="0" parTransId="{5E4A05EF-9829-4625-ACA3-A79D24CE3C29}" sibTransId="{D939253A-5359-4A8E-AAB7-0B8AE27FBE90}"/>
    <dgm:cxn modelId="{3926FDBB-617C-434B-88F3-29E426097E4B}" srcId="{4E5019C4-8789-4F5E-95C9-4D8392B7DEBE}" destId="{AFA8EE61-2842-46F8-8D1E-D95DA0630EC5}" srcOrd="0" destOrd="0" parTransId="{EF6A8325-ECE7-4871-B92B-8E49F24440F2}" sibTransId="{651CA832-0306-48AF-BBCA-7B1EDF9AEFEB}"/>
    <dgm:cxn modelId="{43DBC30B-7F22-40A2-9990-3BD65A578730}" srcId="{4E5019C4-8789-4F5E-95C9-4D8392B7DEBE}" destId="{9D444685-A541-4341-9405-7B2EA0D86A37}" srcOrd="3" destOrd="0" parTransId="{412B4C0C-4CF5-446D-B585-04B721C74074}" sibTransId="{FED3FB52-9240-423C-A35A-8B4772F0BB79}"/>
    <dgm:cxn modelId="{62CD3DD8-0F49-4CA3-B035-21E4D4E1C185}" type="presOf" srcId="{2B798F18-66FA-4E44-80C5-AE18DE71B1C5}" destId="{15985272-9F79-44EC-A6A8-D14081F9FDA8}" srcOrd="0" destOrd="0" presId="urn:microsoft.com/office/officeart/2008/layout/NameandTitleOrganizationalChart"/>
    <dgm:cxn modelId="{FC9D872E-6E5E-471F-893B-BD7F2C2ADDFC}" type="presOf" srcId="{FED3FB52-9240-423C-A35A-8B4772F0BB79}" destId="{CFA6DB90-3727-4DDD-ADB6-70E0DE477EE2}" srcOrd="0" destOrd="0" presId="urn:microsoft.com/office/officeart/2008/layout/NameandTitleOrganizationalChart"/>
    <dgm:cxn modelId="{7739B418-7BB6-4637-AFC2-BF680ED4DBD6}" type="presOf" srcId="{651CA832-0306-48AF-BBCA-7B1EDF9AEFEB}" destId="{15E45131-136F-49D6-8A39-37CE396FB870}" srcOrd="0" destOrd="0" presId="urn:microsoft.com/office/officeart/2008/layout/NameandTitleOrganizationalChart"/>
    <dgm:cxn modelId="{17C0B4FE-9D16-4F8B-948E-B7F030127CD4}" srcId="{4E5019C4-8789-4F5E-95C9-4D8392B7DEBE}" destId="{AD3BFF11-B5D2-4166-A60D-7D987A72DBB3}" srcOrd="2" destOrd="0" parTransId="{BBE35D03-E289-4030-BC1B-7FCAA013C54E}" sibTransId="{3681B7D5-4D74-4379-B133-3EC450F18894}"/>
    <dgm:cxn modelId="{A941DE95-3760-4482-938C-454A0B1C2940}" type="presOf" srcId="{AD3BFF11-B5D2-4166-A60D-7D987A72DBB3}" destId="{A8F19AF5-7F74-4432-B58B-9F3F36870599}" srcOrd="1" destOrd="0" presId="urn:microsoft.com/office/officeart/2008/layout/NameandTitleOrganizationalChart"/>
    <dgm:cxn modelId="{40BCBE36-BFFA-49F3-A0BC-50C3A3187299}" srcId="{4E5019C4-8789-4F5E-95C9-4D8392B7DEBE}" destId="{2B798F18-66FA-4E44-80C5-AE18DE71B1C5}" srcOrd="5" destOrd="0" parTransId="{20A6FC02-8970-4E25-BE44-F19154626F18}" sibTransId="{18A15546-8104-47D9-B959-B4B1C0383D04}"/>
    <dgm:cxn modelId="{84D51287-17BF-454A-BEDA-674EA24ABA65}" srcId="{3C5B4C86-D23A-4A2F-9EC9-A8108091B56B}" destId="{4E5019C4-8789-4F5E-95C9-4D8392B7DEBE}" srcOrd="0" destOrd="0" parTransId="{AA2C117C-19F9-4793-8F1F-989353AB6A78}" sibTransId="{565C34A6-3082-45E4-BC14-4301DB3F6EC2}"/>
    <dgm:cxn modelId="{99749C5F-89EB-4DF7-8966-4559E8BF8C71}" type="presOf" srcId="{20A6FC02-8970-4E25-BE44-F19154626F18}" destId="{F6F0BBF8-FA59-4079-B7E9-915F2DA9CF1F}" srcOrd="0" destOrd="0" presId="urn:microsoft.com/office/officeart/2008/layout/NameandTitleOrganizationalChart"/>
    <dgm:cxn modelId="{DD6CE1D0-B64E-45A4-87ED-02020474A644}" type="presOf" srcId="{2110F83D-33BC-4A3D-A189-56F1D3256854}" destId="{DD7797A8-188A-4286-B4F5-803078CABDCA}" srcOrd="1" destOrd="0" presId="urn:microsoft.com/office/officeart/2008/layout/NameandTitleOrganizationalChart"/>
    <dgm:cxn modelId="{9CF74862-BFC0-4019-B760-C54D8A434941}" type="presOf" srcId="{3681B7D5-4D74-4379-B133-3EC450F18894}" destId="{F451EB5D-3EAA-45E8-AB89-49586C9D1D90}" srcOrd="0" destOrd="0" presId="urn:microsoft.com/office/officeart/2008/layout/NameandTitleOrganizationalChart"/>
    <dgm:cxn modelId="{8D19B4FF-7B86-49C2-936E-6BEE8159DDB3}" type="presOf" srcId="{18A15546-8104-47D9-B959-B4B1C0383D04}" destId="{BFCA87A3-0CA3-41EB-9A97-DD62FAB4F2FF}" srcOrd="0" destOrd="0" presId="urn:microsoft.com/office/officeart/2008/layout/NameandTitleOrganizationalChart"/>
    <dgm:cxn modelId="{FC4BFFA5-9387-4537-9729-A9F1EAD3828A}" type="presOf" srcId="{29F9E514-674A-44AA-B027-84AAD08A35CF}" destId="{2A71B6E4-BDDB-410E-BD16-FBDB9A80471E}" srcOrd="1" destOrd="0" presId="urn:microsoft.com/office/officeart/2008/layout/NameandTitleOrganizationalChart"/>
    <dgm:cxn modelId="{43579D95-3DB6-4493-9147-4C0003911A66}" type="presOf" srcId="{818F7687-A07A-4718-B060-73AD58EF0176}" destId="{0650CE73-9E90-4253-BB30-A80C79C3E64F}" srcOrd="0" destOrd="0" presId="urn:microsoft.com/office/officeart/2008/layout/NameandTitleOrganizationalChart"/>
    <dgm:cxn modelId="{2AEC6101-CA9A-4890-9B52-CD8BDAA19D24}" type="presOf" srcId="{2B798F18-66FA-4E44-80C5-AE18DE71B1C5}" destId="{C5C67015-FF61-4CAB-886D-684A01BEDAE2}" srcOrd="1" destOrd="0" presId="urn:microsoft.com/office/officeart/2008/layout/NameandTitleOrganizationalChart"/>
    <dgm:cxn modelId="{A6079A44-4922-4668-83B8-7015F70C48E8}" type="presOf" srcId="{15F6F6EF-10B1-4FC4-8419-EEA8DF164E3E}" destId="{4CA81016-AEFD-4619-87A3-CDDD238F7595}" srcOrd="0" destOrd="0" presId="urn:microsoft.com/office/officeart/2008/layout/NameandTitleOrganizationalChart"/>
    <dgm:cxn modelId="{8B3616F0-738A-428F-8F06-D943A138536A}" type="presOf" srcId="{3C5B4C86-D23A-4A2F-9EC9-A8108091B56B}" destId="{934F840B-782F-45FD-BD94-5A4D4B0D27EE}" srcOrd="0" destOrd="0" presId="urn:microsoft.com/office/officeart/2008/layout/NameandTitleOrganizationalChart"/>
    <dgm:cxn modelId="{70BF1F18-6343-41ED-9DB4-9F06F9705F4F}" type="presOf" srcId="{412B4C0C-4CF5-446D-B585-04B721C74074}" destId="{FD548109-85E8-483A-915B-5746DCB787E0}" srcOrd="0" destOrd="0" presId="urn:microsoft.com/office/officeart/2008/layout/NameandTitleOrganizationalChart"/>
    <dgm:cxn modelId="{260C98C9-B456-49CD-9256-3E4B52A44457}" type="presOf" srcId="{29F9E514-674A-44AA-B027-84AAD08A35CF}" destId="{BBE89DF0-9AB8-4A54-A093-419A5FFA0B31}" srcOrd="0" destOrd="0" presId="urn:microsoft.com/office/officeart/2008/layout/NameandTitleOrganizationalChart"/>
    <dgm:cxn modelId="{46AB10E0-B837-4AD9-A654-ABD74F7BD64A}" type="presOf" srcId="{4E5019C4-8789-4F5E-95C9-4D8392B7DEBE}" destId="{00F02C02-28A2-4C27-B309-0C012970B19C}" srcOrd="1" destOrd="0" presId="urn:microsoft.com/office/officeart/2008/layout/NameandTitleOrganizationalChart"/>
    <dgm:cxn modelId="{F0BF0748-116D-4F37-B9A4-03C588AD709C}" type="presOf" srcId="{AFA8EE61-2842-46F8-8D1E-D95DA0630EC5}" destId="{9C885021-8D31-41C9-9BA2-FFD3DE6832F3}" srcOrd="1" destOrd="0" presId="urn:microsoft.com/office/officeart/2008/layout/NameandTitleOrganizationalChart"/>
    <dgm:cxn modelId="{627BD537-6527-4A80-84C4-D3D0E34D867F}" type="presOf" srcId="{565C34A6-3082-45E4-BC14-4301DB3F6EC2}" destId="{FCFBBAC9-D478-4B2F-98F9-9810A1873AE4}" srcOrd="0" destOrd="0" presId="urn:microsoft.com/office/officeart/2008/layout/NameandTitleOrganizationalChart"/>
    <dgm:cxn modelId="{0C4FB7DB-F79B-4576-B096-00AD74735113}" type="presOf" srcId="{4086ED33-032C-4F20-B368-DA434298F04B}" destId="{E08B0EB4-DF46-4732-8D7B-7F7382CF2A7A}" srcOrd="0" destOrd="0" presId="urn:microsoft.com/office/officeart/2008/layout/NameandTitleOrganizationalChart"/>
    <dgm:cxn modelId="{1FF002A7-686D-472D-9593-49F02AA24094}" type="presOf" srcId="{AFA8EE61-2842-46F8-8D1E-D95DA0630EC5}" destId="{F11EDF84-3819-4BA5-8F20-1B171F1AFF9D}" srcOrd="0" destOrd="0" presId="urn:microsoft.com/office/officeart/2008/layout/NameandTitleOrganizationalChart"/>
    <dgm:cxn modelId="{65EDB3A0-F6A4-4C61-A1F4-581B33295FF1}" type="presOf" srcId="{5E4A05EF-9829-4625-ACA3-A79D24CE3C29}" destId="{65C67C10-C5AD-443B-9782-9F2EC3C450D3}" srcOrd="0" destOrd="0" presId="urn:microsoft.com/office/officeart/2008/layout/NameandTitleOrganizationalChart"/>
    <dgm:cxn modelId="{3D4F1426-B5FD-4844-BE42-46680A6AB311}" type="presOf" srcId="{A4C57831-9B18-4C75-9098-DD3C337BA4DC}" destId="{09E01CC9-5391-449A-B85D-FB1C46BEB280}" srcOrd="0" destOrd="0" presId="urn:microsoft.com/office/officeart/2008/layout/NameandTitleOrganizationalChart"/>
    <dgm:cxn modelId="{7DEEB8D9-1AB8-4864-ABBD-411CC210DBDB}" type="presOf" srcId="{9D444685-A541-4341-9405-7B2EA0D86A37}" destId="{493AC271-2BC7-4A09-A061-27CEAD5639F6}" srcOrd="0" destOrd="0" presId="urn:microsoft.com/office/officeart/2008/layout/NameandTitleOrganizationalChart"/>
    <dgm:cxn modelId="{32EE2266-2FE2-4FB0-90A1-F87CE2E87930}" type="presOf" srcId="{EF6A8325-ECE7-4871-B92B-8E49F24440F2}" destId="{E28AA076-EE57-4770-9504-CB8B4F2493DA}" srcOrd="0" destOrd="0" presId="urn:microsoft.com/office/officeart/2008/layout/NameandTitleOrganizationalChart"/>
    <dgm:cxn modelId="{13A1052F-7420-4330-B673-5AB6D51BE096}" type="presParOf" srcId="{934F840B-782F-45FD-BD94-5A4D4B0D27EE}" destId="{462BAB89-40BF-45E8-9A33-2373B2C157A6}" srcOrd="0" destOrd="0" presId="urn:microsoft.com/office/officeart/2008/layout/NameandTitleOrganizationalChart"/>
    <dgm:cxn modelId="{02A9F979-29D1-4D86-9AC7-575715E41BAB}" type="presParOf" srcId="{462BAB89-40BF-45E8-9A33-2373B2C157A6}" destId="{A2313C29-8188-49F8-8D5B-66E0EF048348}" srcOrd="0" destOrd="0" presId="urn:microsoft.com/office/officeart/2008/layout/NameandTitleOrganizationalChart"/>
    <dgm:cxn modelId="{08744637-6D62-4B7B-97B9-956EFA743428}" type="presParOf" srcId="{A2313C29-8188-49F8-8D5B-66E0EF048348}" destId="{B44B4F2B-1ED2-4839-B00C-DE603E110AE7}" srcOrd="0" destOrd="0" presId="urn:microsoft.com/office/officeart/2008/layout/NameandTitleOrganizationalChart"/>
    <dgm:cxn modelId="{88453875-A7FD-4B30-B2E5-0576F34C5D11}" type="presParOf" srcId="{A2313C29-8188-49F8-8D5B-66E0EF048348}" destId="{FCFBBAC9-D478-4B2F-98F9-9810A1873AE4}" srcOrd="1" destOrd="0" presId="urn:microsoft.com/office/officeart/2008/layout/NameandTitleOrganizationalChart"/>
    <dgm:cxn modelId="{80B4161E-0C4F-4FE0-8611-C3D51CCD4445}" type="presParOf" srcId="{A2313C29-8188-49F8-8D5B-66E0EF048348}" destId="{00F02C02-28A2-4C27-B309-0C012970B19C}" srcOrd="2" destOrd="0" presId="urn:microsoft.com/office/officeart/2008/layout/NameandTitleOrganizationalChart"/>
    <dgm:cxn modelId="{25DAAD41-1E86-4E95-B76B-1A2B239312BE}" type="presParOf" srcId="{462BAB89-40BF-45E8-9A33-2373B2C157A6}" destId="{D89F497B-2F49-40CD-B559-FE72FCE97FCE}" srcOrd="1" destOrd="0" presId="urn:microsoft.com/office/officeart/2008/layout/NameandTitleOrganizationalChart"/>
    <dgm:cxn modelId="{381F9BD1-BA5C-4B33-B774-BF94E2DF9F43}" type="presParOf" srcId="{D89F497B-2F49-40CD-B559-FE72FCE97FCE}" destId="{E28AA076-EE57-4770-9504-CB8B4F2493DA}" srcOrd="0" destOrd="0" presId="urn:microsoft.com/office/officeart/2008/layout/NameandTitleOrganizationalChart"/>
    <dgm:cxn modelId="{6F803F33-51F3-4015-8CE9-6AB72D88C289}" type="presParOf" srcId="{D89F497B-2F49-40CD-B559-FE72FCE97FCE}" destId="{12A3CCEC-C3E4-4DDD-AB43-51D4523C66EE}" srcOrd="1" destOrd="0" presId="urn:microsoft.com/office/officeart/2008/layout/NameandTitleOrganizationalChart"/>
    <dgm:cxn modelId="{8B7E5572-E3A9-43FC-A467-9D89FB9F70E3}" type="presParOf" srcId="{12A3CCEC-C3E4-4DDD-AB43-51D4523C66EE}" destId="{9FDEE6BA-C87A-46B2-8AD5-D5144E8C3074}" srcOrd="0" destOrd="0" presId="urn:microsoft.com/office/officeart/2008/layout/NameandTitleOrganizationalChart"/>
    <dgm:cxn modelId="{FD7D5DD4-7221-452B-84A5-53FB63245A8B}" type="presParOf" srcId="{9FDEE6BA-C87A-46B2-8AD5-D5144E8C3074}" destId="{F11EDF84-3819-4BA5-8F20-1B171F1AFF9D}" srcOrd="0" destOrd="0" presId="urn:microsoft.com/office/officeart/2008/layout/NameandTitleOrganizationalChart"/>
    <dgm:cxn modelId="{5AFEF8BF-91DB-4DA9-B461-ADD5CB731FBE}" type="presParOf" srcId="{9FDEE6BA-C87A-46B2-8AD5-D5144E8C3074}" destId="{15E45131-136F-49D6-8A39-37CE396FB870}" srcOrd="1" destOrd="0" presId="urn:microsoft.com/office/officeart/2008/layout/NameandTitleOrganizationalChart"/>
    <dgm:cxn modelId="{60222DB7-FF9D-4016-BA42-35CBFEDFA1D1}" type="presParOf" srcId="{9FDEE6BA-C87A-46B2-8AD5-D5144E8C3074}" destId="{9C885021-8D31-41C9-9BA2-FFD3DE6832F3}" srcOrd="2" destOrd="0" presId="urn:microsoft.com/office/officeart/2008/layout/NameandTitleOrganizationalChart"/>
    <dgm:cxn modelId="{9D09CF61-B916-4D1E-B9AD-F30B8D3B2FF3}" type="presParOf" srcId="{12A3CCEC-C3E4-4DDD-AB43-51D4523C66EE}" destId="{86B6BEB3-3CD9-4DA4-B59B-4D652123B56B}" srcOrd="1" destOrd="0" presId="urn:microsoft.com/office/officeart/2008/layout/NameandTitleOrganizationalChart"/>
    <dgm:cxn modelId="{1A9B1BCD-EC76-43F8-90FC-9FA3A8A99BC6}" type="presParOf" srcId="{12A3CCEC-C3E4-4DDD-AB43-51D4523C66EE}" destId="{C302E7D3-5DD4-4D4C-8E59-63CAACD989ED}" srcOrd="2" destOrd="0" presId="urn:microsoft.com/office/officeart/2008/layout/NameandTitleOrganizationalChart"/>
    <dgm:cxn modelId="{3CDD7313-5EC7-4974-A1D7-29C03AD4C48C}" type="presParOf" srcId="{D89F497B-2F49-40CD-B559-FE72FCE97FCE}" destId="{0650CE73-9E90-4253-BB30-A80C79C3E64F}" srcOrd="2" destOrd="0" presId="urn:microsoft.com/office/officeart/2008/layout/NameandTitleOrganizationalChart"/>
    <dgm:cxn modelId="{C0069E12-41E4-49F1-ABB8-D0EE66040EB2}" type="presParOf" srcId="{D89F497B-2F49-40CD-B559-FE72FCE97FCE}" destId="{D59E4DA7-ADF8-4A7D-A017-6E5A1D0CCA17}" srcOrd="3" destOrd="0" presId="urn:microsoft.com/office/officeart/2008/layout/NameandTitleOrganizationalChart"/>
    <dgm:cxn modelId="{72DBD116-CB80-41AC-B78A-47A73A392E80}" type="presParOf" srcId="{D59E4DA7-ADF8-4A7D-A017-6E5A1D0CCA17}" destId="{2F44FEAD-FE79-4BDE-96A7-CD7B54D0AA08}" srcOrd="0" destOrd="0" presId="urn:microsoft.com/office/officeart/2008/layout/NameandTitleOrganizationalChart"/>
    <dgm:cxn modelId="{0E0E019B-5E33-4CE3-9CCD-11064DDF0D67}" type="presParOf" srcId="{2F44FEAD-FE79-4BDE-96A7-CD7B54D0AA08}" destId="{BBE89DF0-9AB8-4A54-A093-419A5FFA0B31}" srcOrd="0" destOrd="0" presId="urn:microsoft.com/office/officeart/2008/layout/NameandTitleOrganizationalChart"/>
    <dgm:cxn modelId="{16EF6BB1-C638-45B1-ADCF-C45964E98DD9}" type="presParOf" srcId="{2F44FEAD-FE79-4BDE-96A7-CD7B54D0AA08}" destId="{2A7FC0D8-EFD6-46A5-924F-A46FE5DDD54C}" srcOrd="1" destOrd="0" presId="urn:microsoft.com/office/officeart/2008/layout/NameandTitleOrganizationalChart"/>
    <dgm:cxn modelId="{66BE16D0-AA28-4E14-AB53-E8D000E8E57A}" type="presParOf" srcId="{2F44FEAD-FE79-4BDE-96A7-CD7B54D0AA08}" destId="{2A71B6E4-BDDB-410E-BD16-FBDB9A80471E}" srcOrd="2" destOrd="0" presId="urn:microsoft.com/office/officeart/2008/layout/NameandTitleOrganizationalChart"/>
    <dgm:cxn modelId="{F147ECC3-2AF2-4338-A99D-BD59B1ABFEED}" type="presParOf" srcId="{D59E4DA7-ADF8-4A7D-A017-6E5A1D0CCA17}" destId="{F9CC4D2C-FF85-4EA3-9667-75BE3FE9A247}" srcOrd="1" destOrd="0" presId="urn:microsoft.com/office/officeart/2008/layout/NameandTitleOrganizationalChart"/>
    <dgm:cxn modelId="{B15439B5-67D5-46C1-8DFA-FC2385D41DE0}" type="presParOf" srcId="{D59E4DA7-ADF8-4A7D-A017-6E5A1D0CCA17}" destId="{2632AB1B-1CE1-4C7F-BC39-91720FE37339}" srcOrd="2" destOrd="0" presId="urn:microsoft.com/office/officeart/2008/layout/NameandTitleOrganizationalChart"/>
    <dgm:cxn modelId="{2D9476F3-662E-46C2-B714-4AEA9A1857D6}" type="presParOf" srcId="{D89F497B-2F49-40CD-B559-FE72FCE97FCE}" destId="{14360D2B-06B0-4B8B-89C0-35AAC803380D}" srcOrd="4" destOrd="0" presId="urn:microsoft.com/office/officeart/2008/layout/NameandTitleOrganizationalChart"/>
    <dgm:cxn modelId="{308F0EDA-2CED-4043-8779-979F553D5107}" type="presParOf" srcId="{D89F497B-2F49-40CD-B559-FE72FCE97FCE}" destId="{08783CA5-F0B5-4583-963C-69CC8A44D894}" srcOrd="5" destOrd="0" presId="urn:microsoft.com/office/officeart/2008/layout/NameandTitleOrganizationalChart"/>
    <dgm:cxn modelId="{5E74301B-C887-4199-A208-BF57FCD10278}" type="presParOf" srcId="{08783CA5-F0B5-4583-963C-69CC8A44D894}" destId="{692166F7-5EA8-47DE-8DA9-8B5BBA2FB24B}" srcOrd="0" destOrd="0" presId="urn:microsoft.com/office/officeart/2008/layout/NameandTitleOrganizationalChart"/>
    <dgm:cxn modelId="{2ECF5A9E-4743-4BDB-ACA9-C37001BA1088}" type="presParOf" srcId="{692166F7-5EA8-47DE-8DA9-8B5BBA2FB24B}" destId="{DAAEAAE2-1452-4148-BE1E-50287895F6D5}" srcOrd="0" destOrd="0" presId="urn:microsoft.com/office/officeart/2008/layout/NameandTitleOrganizationalChart"/>
    <dgm:cxn modelId="{B2CDB24B-4FB9-45B1-A1B0-292542819593}" type="presParOf" srcId="{692166F7-5EA8-47DE-8DA9-8B5BBA2FB24B}" destId="{F451EB5D-3EAA-45E8-AB89-49586C9D1D90}" srcOrd="1" destOrd="0" presId="urn:microsoft.com/office/officeart/2008/layout/NameandTitleOrganizationalChart"/>
    <dgm:cxn modelId="{DE928762-59B4-4CD7-9021-25EC5B365016}" type="presParOf" srcId="{692166F7-5EA8-47DE-8DA9-8B5BBA2FB24B}" destId="{A8F19AF5-7F74-4432-B58B-9F3F36870599}" srcOrd="2" destOrd="0" presId="urn:microsoft.com/office/officeart/2008/layout/NameandTitleOrganizationalChart"/>
    <dgm:cxn modelId="{CDBC1BD0-8165-488A-B727-3716D7AC4764}" type="presParOf" srcId="{08783CA5-F0B5-4583-963C-69CC8A44D894}" destId="{7FD390B6-2CA0-4EB6-A376-B345232CFB53}" srcOrd="1" destOrd="0" presId="urn:microsoft.com/office/officeart/2008/layout/NameandTitleOrganizationalChart"/>
    <dgm:cxn modelId="{36E39E5B-8CF2-454F-AD7F-86ACE9C941F1}" type="presParOf" srcId="{08783CA5-F0B5-4583-963C-69CC8A44D894}" destId="{C30645FE-C618-4EEE-A021-A0458C75BC09}" srcOrd="2" destOrd="0" presId="urn:microsoft.com/office/officeart/2008/layout/NameandTitleOrganizationalChart"/>
    <dgm:cxn modelId="{A1EB3EEB-4447-4BB3-8425-16A74C32DC39}" type="presParOf" srcId="{D89F497B-2F49-40CD-B559-FE72FCE97FCE}" destId="{FD548109-85E8-483A-915B-5746DCB787E0}" srcOrd="6" destOrd="0" presId="urn:microsoft.com/office/officeart/2008/layout/NameandTitleOrganizationalChart"/>
    <dgm:cxn modelId="{C781A9ED-E87E-4011-9D4A-DBF91A318D31}" type="presParOf" srcId="{D89F497B-2F49-40CD-B559-FE72FCE97FCE}" destId="{DC847A45-05B2-4A0F-9A01-A8140304F1C3}" srcOrd="7" destOrd="0" presId="urn:microsoft.com/office/officeart/2008/layout/NameandTitleOrganizationalChart"/>
    <dgm:cxn modelId="{743D6E76-2657-4DA1-9B94-AF7792DE8288}" type="presParOf" srcId="{DC847A45-05B2-4A0F-9A01-A8140304F1C3}" destId="{7A3FE1DB-F0BC-4B10-8E74-208F5CE44A6B}" srcOrd="0" destOrd="0" presId="urn:microsoft.com/office/officeart/2008/layout/NameandTitleOrganizationalChart"/>
    <dgm:cxn modelId="{CC3F0996-FFA6-40EE-A170-1BF58DE6ECAE}" type="presParOf" srcId="{7A3FE1DB-F0BC-4B10-8E74-208F5CE44A6B}" destId="{493AC271-2BC7-4A09-A061-27CEAD5639F6}" srcOrd="0" destOrd="0" presId="urn:microsoft.com/office/officeart/2008/layout/NameandTitleOrganizationalChart"/>
    <dgm:cxn modelId="{AC03A5E1-A1DF-449E-A313-62FCE8443122}" type="presParOf" srcId="{7A3FE1DB-F0BC-4B10-8E74-208F5CE44A6B}" destId="{CFA6DB90-3727-4DDD-ADB6-70E0DE477EE2}" srcOrd="1" destOrd="0" presId="urn:microsoft.com/office/officeart/2008/layout/NameandTitleOrganizationalChart"/>
    <dgm:cxn modelId="{327C09C9-D549-46DC-AE00-E15752104EB7}" type="presParOf" srcId="{7A3FE1DB-F0BC-4B10-8E74-208F5CE44A6B}" destId="{D3B14C70-F20B-45D6-BE2E-B8AF9D184547}" srcOrd="2" destOrd="0" presId="urn:microsoft.com/office/officeart/2008/layout/NameandTitleOrganizationalChart"/>
    <dgm:cxn modelId="{33C4ECBE-3291-4B0A-AED1-5C047E7BD882}" type="presParOf" srcId="{DC847A45-05B2-4A0F-9A01-A8140304F1C3}" destId="{A1E81F79-46B2-4A01-8327-4F4C28FD8AB3}" srcOrd="1" destOrd="0" presId="urn:microsoft.com/office/officeart/2008/layout/NameandTitleOrganizationalChart"/>
    <dgm:cxn modelId="{75C8F630-9607-4105-BD50-8C5345EF4DD3}" type="presParOf" srcId="{DC847A45-05B2-4A0F-9A01-A8140304F1C3}" destId="{747E83A3-1F24-4246-A553-D341EAB31256}" srcOrd="2" destOrd="0" presId="urn:microsoft.com/office/officeart/2008/layout/NameandTitleOrganizationalChart"/>
    <dgm:cxn modelId="{9E3A1835-EECA-4CC4-8EBE-19644CC9D5D2}" type="presParOf" srcId="{D89F497B-2F49-40CD-B559-FE72FCE97FCE}" destId="{4CA81016-AEFD-4619-87A3-CDDD238F7595}" srcOrd="8" destOrd="0" presId="urn:microsoft.com/office/officeart/2008/layout/NameandTitleOrganizationalChart"/>
    <dgm:cxn modelId="{AFE227EB-A3B5-496F-A61A-A29ABEFE75E7}" type="presParOf" srcId="{D89F497B-2F49-40CD-B559-FE72FCE97FCE}" destId="{9EEF7164-BAD5-42FB-A6DB-29A3A4DC447B}" srcOrd="9" destOrd="0" presId="urn:microsoft.com/office/officeart/2008/layout/NameandTitleOrganizationalChart"/>
    <dgm:cxn modelId="{6433B8BC-2C55-4524-8120-6D6A9B7131DC}" type="presParOf" srcId="{9EEF7164-BAD5-42FB-A6DB-29A3A4DC447B}" destId="{68E61585-71F0-4C89-A61F-D9D4AE7B9244}" srcOrd="0" destOrd="0" presId="urn:microsoft.com/office/officeart/2008/layout/NameandTitleOrganizationalChart"/>
    <dgm:cxn modelId="{F9706683-0FBD-4C43-820F-D38AB194A95F}" type="presParOf" srcId="{68E61585-71F0-4C89-A61F-D9D4AE7B9244}" destId="{3157BBDC-11B8-424F-AB51-C09EAEEB758F}" srcOrd="0" destOrd="0" presId="urn:microsoft.com/office/officeart/2008/layout/NameandTitleOrganizationalChart"/>
    <dgm:cxn modelId="{EAA6A27F-E3DD-4DC2-8F01-A87C389F4B8A}" type="presParOf" srcId="{68E61585-71F0-4C89-A61F-D9D4AE7B9244}" destId="{E08B0EB4-DF46-4732-8D7B-7F7382CF2A7A}" srcOrd="1" destOrd="0" presId="urn:microsoft.com/office/officeart/2008/layout/NameandTitleOrganizationalChart"/>
    <dgm:cxn modelId="{94D05F5C-785F-4864-8003-9EEAB22D1FC3}" type="presParOf" srcId="{68E61585-71F0-4C89-A61F-D9D4AE7B9244}" destId="{DD7797A8-188A-4286-B4F5-803078CABDCA}" srcOrd="2" destOrd="0" presId="urn:microsoft.com/office/officeart/2008/layout/NameandTitleOrganizationalChart"/>
    <dgm:cxn modelId="{FA21D3F5-CFD2-4713-BC9D-76A59D49534A}" type="presParOf" srcId="{9EEF7164-BAD5-42FB-A6DB-29A3A4DC447B}" destId="{E08C30DE-F5CC-4271-8DEB-4C320B0ED041}" srcOrd="1" destOrd="0" presId="urn:microsoft.com/office/officeart/2008/layout/NameandTitleOrganizationalChart"/>
    <dgm:cxn modelId="{6F3A1434-8CE1-41B9-80FD-EB4D8275A185}" type="presParOf" srcId="{9EEF7164-BAD5-42FB-A6DB-29A3A4DC447B}" destId="{18B0040C-A297-4D3A-BD08-C5AA84FB944E}" srcOrd="2" destOrd="0" presId="urn:microsoft.com/office/officeart/2008/layout/NameandTitleOrganizationalChart"/>
    <dgm:cxn modelId="{D007DEEB-EFFD-4E72-878D-DB0D772C5FA2}" type="presParOf" srcId="{462BAB89-40BF-45E8-9A33-2373B2C157A6}" destId="{2A9F90E2-E13A-4678-ACE6-89443C9C8650}" srcOrd="2" destOrd="0" presId="urn:microsoft.com/office/officeart/2008/layout/NameandTitleOrganizationalChart"/>
    <dgm:cxn modelId="{61D3552E-1E27-4E56-9030-49CD163D3C7B}" type="presParOf" srcId="{2A9F90E2-E13A-4678-ACE6-89443C9C8650}" destId="{F6F0BBF8-FA59-4079-B7E9-915F2DA9CF1F}" srcOrd="0" destOrd="0" presId="urn:microsoft.com/office/officeart/2008/layout/NameandTitleOrganizationalChart"/>
    <dgm:cxn modelId="{C0ED18BF-E168-4926-81E5-56D54CBA0919}" type="presParOf" srcId="{2A9F90E2-E13A-4678-ACE6-89443C9C8650}" destId="{1973C506-F8AC-43C1-8C1D-6756CF452129}" srcOrd="1" destOrd="0" presId="urn:microsoft.com/office/officeart/2008/layout/NameandTitleOrganizationalChart"/>
    <dgm:cxn modelId="{AA959637-561C-43B1-9B68-46ADD1D21D58}" type="presParOf" srcId="{1973C506-F8AC-43C1-8C1D-6756CF452129}" destId="{7325BBBB-CEFC-4ACF-A715-798981FDFC1E}" srcOrd="0" destOrd="0" presId="urn:microsoft.com/office/officeart/2008/layout/NameandTitleOrganizationalChart"/>
    <dgm:cxn modelId="{C7CF7FDA-29EC-409C-A999-FE8E725EE3E6}" type="presParOf" srcId="{7325BBBB-CEFC-4ACF-A715-798981FDFC1E}" destId="{15985272-9F79-44EC-A6A8-D14081F9FDA8}" srcOrd="0" destOrd="0" presId="urn:microsoft.com/office/officeart/2008/layout/NameandTitleOrganizationalChart"/>
    <dgm:cxn modelId="{54A46233-4DA8-43C5-92B3-79C918DF0D93}" type="presParOf" srcId="{7325BBBB-CEFC-4ACF-A715-798981FDFC1E}" destId="{BFCA87A3-0CA3-41EB-9A97-DD62FAB4F2FF}" srcOrd="1" destOrd="0" presId="urn:microsoft.com/office/officeart/2008/layout/NameandTitleOrganizationalChart"/>
    <dgm:cxn modelId="{1D7B00AA-D349-4D12-994A-E26C0BE1ECC9}" type="presParOf" srcId="{7325BBBB-CEFC-4ACF-A715-798981FDFC1E}" destId="{C5C67015-FF61-4CAB-886D-684A01BEDAE2}" srcOrd="2" destOrd="0" presId="urn:microsoft.com/office/officeart/2008/layout/NameandTitleOrganizationalChart"/>
    <dgm:cxn modelId="{896C33B9-DCDF-4FD8-A097-B59D08F03536}" type="presParOf" srcId="{1973C506-F8AC-43C1-8C1D-6756CF452129}" destId="{9816575A-305E-4E01-A23A-51585A45508E}" srcOrd="1" destOrd="0" presId="urn:microsoft.com/office/officeart/2008/layout/NameandTitleOrganizationalChart"/>
    <dgm:cxn modelId="{2511C56C-5C35-4D7B-8443-B9E130716914}" type="presParOf" srcId="{1973C506-F8AC-43C1-8C1D-6756CF452129}" destId="{1844F785-CBEF-4D34-B9AD-BD2061FDD4BF}" srcOrd="2" destOrd="0" presId="urn:microsoft.com/office/officeart/2008/layout/NameandTitleOrganizationalChart"/>
    <dgm:cxn modelId="{DFA57977-6A98-4F9D-9A91-19EC0FD45855}" type="presParOf" srcId="{2A9F90E2-E13A-4678-ACE6-89443C9C8650}" destId="{65C67C10-C5AD-443B-9782-9F2EC3C450D3}" srcOrd="2" destOrd="0" presId="urn:microsoft.com/office/officeart/2008/layout/NameandTitleOrganizationalChart"/>
    <dgm:cxn modelId="{60A9A14E-71EC-4F8C-AB5B-744273FE3928}" type="presParOf" srcId="{2A9F90E2-E13A-4678-ACE6-89443C9C8650}" destId="{937A15A7-E1AF-4A55-A9E6-5CF6ED466C21}" srcOrd="3" destOrd="0" presId="urn:microsoft.com/office/officeart/2008/layout/NameandTitleOrganizationalChart"/>
    <dgm:cxn modelId="{0CB75A8B-5856-4DA7-B8E8-455BF81E8350}" type="presParOf" srcId="{937A15A7-E1AF-4A55-A9E6-5CF6ED466C21}" destId="{EF4A0EDC-FC3C-4492-B24B-B2FFBC2AD4C7}" srcOrd="0" destOrd="0" presId="urn:microsoft.com/office/officeart/2008/layout/NameandTitleOrganizationalChart"/>
    <dgm:cxn modelId="{ECBC8DC9-7BF5-4AEF-9891-225D5959F3AC}" type="presParOf" srcId="{EF4A0EDC-FC3C-4492-B24B-B2FFBC2AD4C7}" destId="{09E01CC9-5391-449A-B85D-FB1C46BEB280}" srcOrd="0" destOrd="0" presId="urn:microsoft.com/office/officeart/2008/layout/NameandTitleOrganizationalChart"/>
    <dgm:cxn modelId="{9377CB68-B0AA-423F-BECA-C8D43D20BCF4}" type="presParOf" srcId="{EF4A0EDC-FC3C-4492-B24B-B2FFBC2AD4C7}" destId="{E7F5EAEB-3C50-4120-8C0F-358351AAF7FA}" srcOrd="1" destOrd="0" presId="urn:microsoft.com/office/officeart/2008/layout/NameandTitleOrganizationalChart"/>
    <dgm:cxn modelId="{42B89902-C0E5-452B-B540-FA79E42C7877}" type="presParOf" srcId="{EF4A0EDC-FC3C-4492-B24B-B2FFBC2AD4C7}" destId="{FD933E40-2A14-46C5-9EE6-896D2765EBB0}" srcOrd="2" destOrd="0" presId="urn:microsoft.com/office/officeart/2008/layout/NameandTitleOrganizationalChart"/>
    <dgm:cxn modelId="{37DD7619-77AE-424A-B412-2C126B51AB06}" type="presParOf" srcId="{937A15A7-E1AF-4A55-A9E6-5CF6ED466C21}" destId="{521AA6E9-C56E-47A9-B08B-B064B9F183CB}" srcOrd="1" destOrd="0" presId="urn:microsoft.com/office/officeart/2008/layout/NameandTitleOrganizationalChart"/>
    <dgm:cxn modelId="{DBAC252B-537D-4EAD-BFE6-7DD0B3573EB1}" type="presParOf" srcId="{937A15A7-E1AF-4A55-A9E6-5CF6ED466C21}" destId="{7D427323-E94D-4BCC-B995-DA5EBBB429B6}" srcOrd="2" destOrd="0" presId="urn:microsoft.com/office/officeart/2008/layout/NameandTitleOrganizationalChar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C67C10-C5AD-443B-9782-9F2EC3C450D3}">
      <dsp:nvSpPr>
        <dsp:cNvPr id="0" name=""/>
        <dsp:cNvSpPr/>
      </dsp:nvSpPr>
      <dsp:spPr>
        <a:xfrm>
          <a:off x="5406363" y="1302819"/>
          <a:ext cx="273420" cy="1034221"/>
        </a:xfrm>
        <a:custGeom>
          <a:avLst/>
          <a:gdLst/>
          <a:ahLst/>
          <a:cxnLst/>
          <a:rect l="0" t="0" r="0" b="0"/>
          <a:pathLst>
            <a:path>
              <a:moveTo>
                <a:pt x="0" y="0"/>
              </a:moveTo>
              <a:lnTo>
                <a:pt x="0" y="1034221"/>
              </a:lnTo>
              <a:lnTo>
                <a:pt x="273420" y="103422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F0BBF8-FA59-4079-B7E9-915F2DA9CF1F}">
      <dsp:nvSpPr>
        <dsp:cNvPr id="0" name=""/>
        <dsp:cNvSpPr/>
      </dsp:nvSpPr>
      <dsp:spPr>
        <a:xfrm>
          <a:off x="5022553" y="1302819"/>
          <a:ext cx="383810" cy="1034221"/>
        </a:xfrm>
        <a:custGeom>
          <a:avLst/>
          <a:gdLst/>
          <a:ahLst/>
          <a:cxnLst/>
          <a:rect l="0" t="0" r="0" b="0"/>
          <a:pathLst>
            <a:path>
              <a:moveTo>
                <a:pt x="383810" y="0"/>
              </a:moveTo>
              <a:lnTo>
                <a:pt x="383810" y="1034221"/>
              </a:lnTo>
              <a:lnTo>
                <a:pt x="0" y="103422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570108A-3D62-454B-8BF5-308D5CFDC5B2}">
      <dsp:nvSpPr>
        <dsp:cNvPr id="0" name=""/>
        <dsp:cNvSpPr/>
      </dsp:nvSpPr>
      <dsp:spPr>
        <a:xfrm>
          <a:off x="5406363" y="1302819"/>
          <a:ext cx="4376531" cy="2060895"/>
        </a:xfrm>
        <a:custGeom>
          <a:avLst/>
          <a:gdLst/>
          <a:ahLst/>
          <a:cxnLst/>
          <a:rect l="0" t="0" r="0" b="0"/>
          <a:pathLst>
            <a:path>
              <a:moveTo>
                <a:pt x="0" y="0"/>
              </a:moveTo>
              <a:lnTo>
                <a:pt x="0" y="1867512"/>
              </a:lnTo>
              <a:lnTo>
                <a:pt x="4376531" y="1867512"/>
              </a:lnTo>
              <a:lnTo>
                <a:pt x="4376531" y="206089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CA81016-AEFD-4619-87A3-CDDD238F7595}">
      <dsp:nvSpPr>
        <dsp:cNvPr id="0" name=""/>
        <dsp:cNvSpPr/>
      </dsp:nvSpPr>
      <dsp:spPr>
        <a:xfrm>
          <a:off x="5406363" y="1302819"/>
          <a:ext cx="2169413" cy="2060895"/>
        </a:xfrm>
        <a:custGeom>
          <a:avLst/>
          <a:gdLst/>
          <a:ahLst/>
          <a:cxnLst/>
          <a:rect l="0" t="0" r="0" b="0"/>
          <a:pathLst>
            <a:path>
              <a:moveTo>
                <a:pt x="0" y="0"/>
              </a:moveTo>
              <a:lnTo>
                <a:pt x="0" y="1867512"/>
              </a:lnTo>
              <a:lnTo>
                <a:pt x="2169413" y="1867512"/>
              </a:lnTo>
              <a:lnTo>
                <a:pt x="2169413" y="206089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D548109-85E8-483A-915B-5746DCB787E0}">
      <dsp:nvSpPr>
        <dsp:cNvPr id="0" name=""/>
        <dsp:cNvSpPr/>
      </dsp:nvSpPr>
      <dsp:spPr>
        <a:xfrm>
          <a:off x="5302862" y="1302819"/>
          <a:ext cx="91440" cy="2060895"/>
        </a:xfrm>
        <a:custGeom>
          <a:avLst/>
          <a:gdLst/>
          <a:ahLst/>
          <a:cxnLst/>
          <a:rect l="0" t="0" r="0" b="0"/>
          <a:pathLst>
            <a:path>
              <a:moveTo>
                <a:pt x="103501" y="0"/>
              </a:moveTo>
              <a:lnTo>
                <a:pt x="103501" y="1867512"/>
              </a:lnTo>
              <a:lnTo>
                <a:pt x="45720" y="1867512"/>
              </a:lnTo>
              <a:lnTo>
                <a:pt x="45720" y="206089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4360D2B-06B0-4B8B-89C0-35AAC803380D}">
      <dsp:nvSpPr>
        <dsp:cNvPr id="0" name=""/>
        <dsp:cNvSpPr/>
      </dsp:nvSpPr>
      <dsp:spPr>
        <a:xfrm>
          <a:off x="3107284" y="1302819"/>
          <a:ext cx="2299079" cy="2060895"/>
        </a:xfrm>
        <a:custGeom>
          <a:avLst/>
          <a:gdLst/>
          <a:ahLst/>
          <a:cxnLst/>
          <a:rect l="0" t="0" r="0" b="0"/>
          <a:pathLst>
            <a:path>
              <a:moveTo>
                <a:pt x="2299079" y="0"/>
              </a:moveTo>
              <a:lnTo>
                <a:pt x="2299079" y="1867512"/>
              </a:lnTo>
              <a:lnTo>
                <a:pt x="0" y="1867512"/>
              </a:lnTo>
              <a:lnTo>
                <a:pt x="0" y="206089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8AA076-EE57-4770-9504-CB8B4F2493DA}">
      <dsp:nvSpPr>
        <dsp:cNvPr id="0" name=""/>
        <dsp:cNvSpPr/>
      </dsp:nvSpPr>
      <dsp:spPr>
        <a:xfrm>
          <a:off x="907793" y="1302819"/>
          <a:ext cx="4498569" cy="2060895"/>
        </a:xfrm>
        <a:custGeom>
          <a:avLst/>
          <a:gdLst/>
          <a:ahLst/>
          <a:cxnLst/>
          <a:rect l="0" t="0" r="0" b="0"/>
          <a:pathLst>
            <a:path>
              <a:moveTo>
                <a:pt x="4498569" y="0"/>
              </a:moveTo>
              <a:lnTo>
                <a:pt x="4498569" y="1867512"/>
              </a:lnTo>
              <a:lnTo>
                <a:pt x="0" y="1867512"/>
              </a:lnTo>
              <a:lnTo>
                <a:pt x="0" y="206089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44B4F2B-1ED2-4839-B00C-DE603E110AE7}">
      <dsp:nvSpPr>
        <dsp:cNvPr id="0" name=""/>
        <dsp:cNvSpPr/>
      </dsp:nvSpPr>
      <dsp:spPr>
        <a:xfrm>
          <a:off x="4605998" y="474033"/>
          <a:ext cx="1600729" cy="8287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6951" numCol="1" spcCol="1270" anchor="ctr" anchorCtr="0">
          <a:noAutofit/>
        </a:bodyPr>
        <a:lstStyle/>
        <a:p>
          <a:pPr lvl="0" algn="ctr" defTabSz="711200">
            <a:lnSpc>
              <a:spcPct val="90000"/>
            </a:lnSpc>
            <a:spcBef>
              <a:spcPct val="0"/>
            </a:spcBef>
            <a:spcAft>
              <a:spcPct val="35000"/>
            </a:spcAft>
          </a:pPr>
          <a:r>
            <a:rPr lang="tr-TR" sz="1600" kern="1200" dirty="0"/>
            <a:t>Müdür</a:t>
          </a:r>
        </a:p>
      </dsp:txBody>
      <dsp:txXfrm>
        <a:off x="4605998" y="474033"/>
        <a:ext cx="1600729" cy="828786"/>
      </dsp:txXfrm>
    </dsp:sp>
    <dsp:sp modelId="{FCFBBAC9-D478-4B2F-98F9-9810A1873AE4}">
      <dsp:nvSpPr>
        <dsp:cNvPr id="0" name=""/>
        <dsp:cNvSpPr/>
      </dsp:nvSpPr>
      <dsp:spPr>
        <a:xfrm>
          <a:off x="4687428" y="1062925"/>
          <a:ext cx="1440656" cy="558209"/>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Prof. Dr. İbrahim TEĞİN</a:t>
          </a:r>
        </a:p>
      </dsp:txBody>
      <dsp:txXfrm>
        <a:off x="4687428" y="1062925"/>
        <a:ext cx="1440656" cy="558209"/>
      </dsp:txXfrm>
    </dsp:sp>
    <dsp:sp modelId="{F11EDF84-3819-4BA5-8F20-1B171F1AFF9D}">
      <dsp:nvSpPr>
        <dsp:cNvPr id="0" name=""/>
        <dsp:cNvSpPr/>
      </dsp:nvSpPr>
      <dsp:spPr>
        <a:xfrm>
          <a:off x="107429" y="3363715"/>
          <a:ext cx="1600729" cy="8287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6951" numCol="1" spcCol="1270" anchor="ctr" anchorCtr="0">
          <a:noAutofit/>
        </a:bodyPr>
        <a:lstStyle/>
        <a:p>
          <a:pPr lvl="0" algn="ctr" defTabSz="711200">
            <a:lnSpc>
              <a:spcPct val="90000"/>
            </a:lnSpc>
            <a:spcBef>
              <a:spcPct val="0"/>
            </a:spcBef>
            <a:spcAft>
              <a:spcPct val="35000"/>
            </a:spcAft>
          </a:pPr>
          <a:r>
            <a:rPr lang="tr-TR" sz="1600" kern="1200" dirty="0"/>
            <a:t>Toprak Analiz Laboratuvarı </a:t>
          </a:r>
        </a:p>
      </dsp:txBody>
      <dsp:txXfrm>
        <a:off x="107429" y="3363715"/>
        <a:ext cx="1600729" cy="828786"/>
      </dsp:txXfrm>
    </dsp:sp>
    <dsp:sp modelId="{15E45131-136F-49D6-8A39-37CE396FB870}">
      <dsp:nvSpPr>
        <dsp:cNvPr id="0" name=""/>
        <dsp:cNvSpPr/>
      </dsp:nvSpPr>
      <dsp:spPr>
        <a:xfrm>
          <a:off x="133709" y="4163415"/>
          <a:ext cx="1544498" cy="61922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tr-TR" sz="1600" kern="1200" dirty="0"/>
            <a:t>Dr. Ümit ÇALIŞIR</a:t>
          </a:r>
        </a:p>
      </dsp:txBody>
      <dsp:txXfrm>
        <a:off x="133709" y="4163415"/>
        <a:ext cx="1544498" cy="619225"/>
      </dsp:txXfrm>
    </dsp:sp>
    <dsp:sp modelId="{DAAEAAE2-1452-4148-BE1E-50287895F6D5}">
      <dsp:nvSpPr>
        <dsp:cNvPr id="0" name=""/>
        <dsp:cNvSpPr/>
      </dsp:nvSpPr>
      <dsp:spPr>
        <a:xfrm>
          <a:off x="2306919" y="3363715"/>
          <a:ext cx="1600729" cy="8287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6951" numCol="1" spcCol="1270" anchor="ctr" anchorCtr="0">
          <a:noAutofit/>
        </a:bodyPr>
        <a:lstStyle/>
        <a:p>
          <a:pPr lvl="0" algn="ctr" defTabSz="711200">
            <a:lnSpc>
              <a:spcPct val="90000"/>
            </a:lnSpc>
            <a:spcBef>
              <a:spcPct val="0"/>
            </a:spcBef>
            <a:spcAft>
              <a:spcPct val="35000"/>
            </a:spcAft>
          </a:pPr>
          <a:r>
            <a:rPr lang="tr-TR" sz="1600" kern="1200" dirty="0"/>
            <a:t>Gıda Analiz Laboratuvarı </a:t>
          </a:r>
        </a:p>
      </dsp:txBody>
      <dsp:txXfrm>
        <a:off x="2306919" y="3363715"/>
        <a:ext cx="1600729" cy="828786"/>
      </dsp:txXfrm>
    </dsp:sp>
    <dsp:sp modelId="{F451EB5D-3EAA-45E8-AB89-49586C9D1D90}">
      <dsp:nvSpPr>
        <dsp:cNvPr id="0" name=""/>
        <dsp:cNvSpPr/>
      </dsp:nvSpPr>
      <dsp:spPr>
        <a:xfrm>
          <a:off x="2276553" y="4177822"/>
          <a:ext cx="1628114" cy="621042"/>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Doç. Dr. Duygu ELMA KARAKAŞ</a:t>
          </a:r>
        </a:p>
      </dsp:txBody>
      <dsp:txXfrm>
        <a:off x="2276553" y="4177822"/>
        <a:ext cx="1628114" cy="621042"/>
      </dsp:txXfrm>
    </dsp:sp>
    <dsp:sp modelId="{493AC271-2BC7-4A09-A061-27CEAD5639F6}">
      <dsp:nvSpPr>
        <dsp:cNvPr id="0" name=""/>
        <dsp:cNvSpPr/>
      </dsp:nvSpPr>
      <dsp:spPr>
        <a:xfrm>
          <a:off x="4548217" y="3363715"/>
          <a:ext cx="1600729" cy="8287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6951" numCol="1" spcCol="1270" anchor="ctr" anchorCtr="0">
          <a:noAutofit/>
        </a:bodyPr>
        <a:lstStyle/>
        <a:p>
          <a:pPr lvl="0" algn="ctr" defTabSz="711200">
            <a:lnSpc>
              <a:spcPct val="90000"/>
            </a:lnSpc>
            <a:spcBef>
              <a:spcPct val="0"/>
            </a:spcBef>
            <a:spcAft>
              <a:spcPct val="35000"/>
            </a:spcAft>
          </a:pPr>
          <a:r>
            <a:rPr lang="tr-TR" sz="1600" kern="1200" dirty="0"/>
            <a:t>Fiziksel Analiz Laboratuvarı </a:t>
          </a:r>
        </a:p>
      </dsp:txBody>
      <dsp:txXfrm>
        <a:off x="4548217" y="3363715"/>
        <a:ext cx="1600729" cy="828786"/>
      </dsp:txXfrm>
    </dsp:sp>
    <dsp:sp modelId="{CFA6DB90-3727-4DDD-ADB6-70E0DE477EE2}">
      <dsp:nvSpPr>
        <dsp:cNvPr id="0" name=""/>
        <dsp:cNvSpPr/>
      </dsp:nvSpPr>
      <dsp:spPr>
        <a:xfrm>
          <a:off x="4545483" y="4217665"/>
          <a:ext cx="1599906" cy="57357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Dr. Mesut GÖK</a:t>
          </a:r>
        </a:p>
      </dsp:txBody>
      <dsp:txXfrm>
        <a:off x="4545483" y="4217665"/>
        <a:ext cx="1599906" cy="573570"/>
      </dsp:txXfrm>
    </dsp:sp>
    <dsp:sp modelId="{3157BBDC-11B8-424F-AB51-C09EAEEB758F}">
      <dsp:nvSpPr>
        <dsp:cNvPr id="0" name=""/>
        <dsp:cNvSpPr/>
      </dsp:nvSpPr>
      <dsp:spPr>
        <a:xfrm>
          <a:off x="6775412" y="3363715"/>
          <a:ext cx="1600729" cy="8287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6951" numCol="1" spcCol="1270" anchor="ctr" anchorCtr="0">
          <a:noAutofit/>
        </a:bodyPr>
        <a:lstStyle/>
        <a:p>
          <a:pPr lvl="0" algn="ctr" defTabSz="711200">
            <a:lnSpc>
              <a:spcPct val="90000"/>
            </a:lnSpc>
            <a:spcBef>
              <a:spcPct val="0"/>
            </a:spcBef>
            <a:spcAft>
              <a:spcPct val="35000"/>
            </a:spcAft>
          </a:pPr>
          <a:r>
            <a:rPr lang="tr-TR" sz="1600" kern="1200" dirty="0"/>
            <a:t>Mikrobiyoloji Analiz Laboratuvarı </a:t>
          </a:r>
        </a:p>
      </dsp:txBody>
      <dsp:txXfrm>
        <a:off x="6775412" y="3363715"/>
        <a:ext cx="1600729" cy="828786"/>
      </dsp:txXfrm>
    </dsp:sp>
    <dsp:sp modelId="{E08B0EB4-DF46-4732-8D7B-7F7382CF2A7A}">
      <dsp:nvSpPr>
        <dsp:cNvPr id="0" name=""/>
        <dsp:cNvSpPr/>
      </dsp:nvSpPr>
      <dsp:spPr>
        <a:xfrm>
          <a:off x="6841721" y="4113566"/>
          <a:ext cx="1559755" cy="6601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err="1"/>
            <a:t>Ögr</a:t>
          </a:r>
          <a:r>
            <a:rPr lang="tr-TR" sz="1600" kern="1200" dirty="0"/>
            <a:t>. Gör. Ahmet FIRATOĞLU</a:t>
          </a:r>
        </a:p>
      </dsp:txBody>
      <dsp:txXfrm>
        <a:off x="6841721" y="4113566"/>
        <a:ext cx="1559755" cy="660100"/>
      </dsp:txXfrm>
    </dsp:sp>
    <dsp:sp modelId="{82C3E722-A191-48D5-9C8A-60C8483A4F8E}">
      <dsp:nvSpPr>
        <dsp:cNvPr id="0" name=""/>
        <dsp:cNvSpPr/>
      </dsp:nvSpPr>
      <dsp:spPr>
        <a:xfrm>
          <a:off x="8982530" y="3363715"/>
          <a:ext cx="1600729" cy="8287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6951" numCol="1" spcCol="1270" anchor="ctr" anchorCtr="0">
          <a:noAutofit/>
        </a:bodyPr>
        <a:lstStyle/>
        <a:p>
          <a:pPr lvl="0" algn="ctr" defTabSz="711200">
            <a:lnSpc>
              <a:spcPct val="90000"/>
            </a:lnSpc>
            <a:spcBef>
              <a:spcPct val="0"/>
            </a:spcBef>
            <a:spcAft>
              <a:spcPct val="35000"/>
            </a:spcAft>
          </a:pPr>
          <a:r>
            <a:rPr lang="tr-TR" sz="1600" kern="1200" dirty="0"/>
            <a:t>Moleküler Biyoloji Analiz Laboratuvarı </a:t>
          </a:r>
        </a:p>
      </dsp:txBody>
      <dsp:txXfrm>
        <a:off x="8982530" y="3363715"/>
        <a:ext cx="1600729" cy="828786"/>
      </dsp:txXfrm>
    </dsp:sp>
    <dsp:sp modelId="{90C5AD43-9394-4A78-8C50-6879F93C24AF}">
      <dsp:nvSpPr>
        <dsp:cNvPr id="0" name=""/>
        <dsp:cNvSpPr/>
      </dsp:nvSpPr>
      <dsp:spPr>
        <a:xfrm>
          <a:off x="8966038" y="4167647"/>
          <a:ext cx="1684732" cy="552778"/>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err="1"/>
            <a:t>Ögr</a:t>
          </a:r>
          <a:r>
            <a:rPr lang="tr-TR" sz="1600" kern="1200" dirty="0"/>
            <a:t>. Gör.  Merve BALABAN</a:t>
          </a:r>
        </a:p>
      </dsp:txBody>
      <dsp:txXfrm>
        <a:off x="8966038" y="4167647"/>
        <a:ext cx="1684732" cy="552778"/>
      </dsp:txXfrm>
    </dsp:sp>
    <dsp:sp modelId="{15985272-9F79-44EC-A6A8-D14081F9FDA8}">
      <dsp:nvSpPr>
        <dsp:cNvPr id="0" name=""/>
        <dsp:cNvSpPr/>
      </dsp:nvSpPr>
      <dsp:spPr>
        <a:xfrm>
          <a:off x="3421824" y="1922648"/>
          <a:ext cx="1600729" cy="8287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6951" numCol="1" spcCol="1270" anchor="ctr" anchorCtr="0">
          <a:noAutofit/>
        </a:bodyPr>
        <a:lstStyle/>
        <a:p>
          <a:pPr lvl="0" algn="ctr" defTabSz="711200">
            <a:lnSpc>
              <a:spcPct val="90000"/>
            </a:lnSpc>
            <a:spcBef>
              <a:spcPct val="0"/>
            </a:spcBef>
            <a:spcAft>
              <a:spcPct val="35000"/>
            </a:spcAft>
          </a:pPr>
          <a:r>
            <a:rPr lang="tr-TR" sz="1600" kern="1200" dirty="0"/>
            <a:t>Müdür Yardımcısı</a:t>
          </a:r>
        </a:p>
      </dsp:txBody>
      <dsp:txXfrm>
        <a:off x="3421824" y="1922648"/>
        <a:ext cx="1600729" cy="828786"/>
      </dsp:txXfrm>
    </dsp:sp>
    <dsp:sp modelId="{BFCA87A3-0CA3-41EB-9A97-DD62FAB4F2FF}">
      <dsp:nvSpPr>
        <dsp:cNvPr id="0" name=""/>
        <dsp:cNvSpPr/>
      </dsp:nvSpPr>
      <dsp:spPr>
        <a:xfrm>
          <a:off x="3377130" y="2514112"/>
          <a:ext cx="1661436" cy="543114"/>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Doç. Dr. Duygu ELMA KARAKAŞ</a:t>
          </a:r>
        </a:p>
      </dsp:txBody>
      <dsp:txXfrm>
        <a:off x="3377130" y="2514112"/>
        <a:ext cx="1661436" cy="543114"/>
      </dsp:txXfrm>
    </dsp:sp>
    <dsp:sp modelId="{09E01CC9-5391-449A-B85D-FB1C46BEB280}">
      <dsp:nvSpPr>
        <dsp:cNvPr id="0" name=""/>
        <dsp:cNvSpPr/>
      </dsp:nvSpPr>
      <dsp:spPr>
        <a:xfrm>
          <a:off x="5679783" y="1922648"/>
          <a:ext cx="1600729" cy="82878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6951" numCol="1" spcCol="1270" anchor="ctr" anchorCtr="0">
          <a:noAutofit/>
        </a:bodyPr>
        <a:lstStyle/>
        <a:p>
          <a:pPr lvl="0" algn="ctr" defTabSz="711200">
            <a:lnSpc>
              <a:spcPct val="90000"/>
            </a:lnSpc>
            <a:spcBef>
              <a:spcPct val="0"/>
            </a:spcBef>
            <a:spcAft>
              <a:spcPct val="35000"/>
            </a:spcAft>
          </a:pPr>
          <a:r>
            <a:rPr lang="tr-TR" sz="1600" kern="1200" dirty="0"/>
            <a:t>Müdür Yardımcısı</a:t>
          </a:r>
        </a:p>
      </dsp:txBody>
      <dsp:txXfrm>
        <a:off x="5679783" y="1922648"/>
        <a:ext cx="1600729" cy="828786"/>
      </dsp:txXfrm>
    </dsp:sp>
    <dsp:sp modelId="{E7F5EAEB-3C50-4120-8C0F-358351AAF7FA}">
      <dsp:nvSpPr>
        <dsp:cNvPr id="0" name=""/>
        <dsp:cNvSpPr/>
      </dsp:nvSpPr>
      <dsp:spPr>
        <a:xfrm>
          <a:off x="5660870" y="2548786"/>
          <a:ext cx="1672774" cy="533876"/>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Dr. </a:t>
          </a:r>
          <a:r>
            <a:rPr lang="tr-TR" sz="1600" kern="1200" dirty="0" err="1"/>
            <a:t>Ögr</a:t>
          </a:r>
          <a:r>
            <a:rPr lang="tr-TR" sz="1600" kern="1200" dirty="0"/>
            <a:t>. Üyesi Bülent HALLAÇ</a:t>
          </a:r>
        </a:p>
      </dsp:txBody>
      <dsp:txXfrm>
        <a:off x="5660870" y="2548786"/>
        <a:ext cx="1672774" cy="53387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C67C10-C5AD-443B-9782-9F2EC3C450D3}">
      <dsp:nvSpPr>
        <dsp:cNvPr id="0" name=""/>
        <dsp:cNvSpPr/>
      </dsp:nvSpPr>
      <dsp:spPr>
        <a:xfrm>
          <a:off x="5180540" y="1206997"/>
          <a:ext cx="263933" cy="998337"/>
        </a:xfrm>
        <a:custGeom>
          <a:avLst/>
          <a:gdLst/>
          <a:ahLst/>
          <a:cxnLst/>
          <a:rect l="0" t="0" r="0" b="0"/>
          <a:pathLst>
            <a:path>
              <a:moveTo>
                <a:pt x="0" y="0"/>
              </a:moveTo>
              <a:lnTo>
                <a:pt x="0" y="998337"/>
              </a:lnTo>
              <a:lnTo>
                <a:pt x="263933" y="99833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6F0BBF8-FA59-4079-B7E9-915F2DA9CF1F}">
      <dsp:nvSpPr>
        <dsp:cNvPr id="0" name=""/>
        <dsp:cNvSpPr/>
      </dsp:nvSpPr>
      <dsp:spPr>
        <a:xfrm>
          <a:off x="4916607" y="1206997"/>
          <a:ext cx="263933" cy="998337"/>
        </a:xfrm>
        <a:custGeom>
          <a:avLst/>
          <a:gdLst/>
          <a:ahLst/>
          <a:cxnLst/>
          <a:rect l="0" t="0" r="0" b="0"/>
          <a:pathLst>
            <a:path>
              <a:moveTo>
                <a:pt x="263933" y="0"/>
              </a:moveTo>
              <a:lnTo>
                <a:pt x="263933" y="998337"/>
              </a:lnTo>
              <a:lnTo>
                <a:pt x="0" y="99833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CA81016-AEFD-4619-87A3-CDDD238F7595}">
      <dsp:nvSpPr>
        <dsp:cNvPr id="0" name=""/>
        <dsp:cNvSpPr/>
      </dsp:nvSpPr>
      <dsp:spPr>
        <a:xfrm>
          <a:off x="5180540" y="1206997"/>
          <a:ext cx="4312893" cy="1989388"/>
        </a:xfrm>
        <a:custGeom>
          <a:avLst/>
          <a:gdLst/>
          <a:ahLst/>
          <a:cxnLst/>
          <a:rect l="0" t="0" r="0" b="0"/>
          <a:pathLst>
            <a:path>
              <a:moveTo>
                <a:pt x="0" y="0"/>
              </a:moveTo>
              <a:lnTo>
                <a:pt x="0" y="1802715"/>
              </a:lnTo>
              <a:lnTo>
                <a:pt x="4312893" y="1802715"/>
              </a:lnTo>
              <a:lnTo>
                <a:pt x="4312893" y="198938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D548109-85E8-483A-915B-5746DCB787E0}">
      <dsp:nvSpPr>
        <dsp:cNvPr id="0" name=""/>
        <dsp:cNvSpPr/>
      </dsp:nvSpPr>
      <dsp:spPr>
        <a:xfrm>
          <a:off x="5180540" y="1206997"/>
          <a:ext cx="2210905" cy="1989388"/>
        </a:xfrm>
        <a:custGeom>
          <a:avLst/>
          <a:gdLst/>
          <a:ahLst/>
          <a:cxnLst/>
          <a:rect l="0" t="0" r="0" b="0"/>
          <a:pathLst>
            <a:path>
              <a:moveTo>
                <a:pt x="0" y="0"/>
              </a:moveTo>
              <a:lnTo>
                <a:pt x="0" y="1802715"/>
              </a:lnTo>
              <a:lnTo>
                <a:pt x="2210905" y="1802715"/>
              </a:lnTo>
              <a:lnTo>
                <a:pt x="2210905" y="198938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4360D2B-06B0-4B8B-89C0-35AAC803380D}">
      <dsp:nvSpPr>
        <dsp:cNvPr id="0" name=""/>
        <dsp:cNvSpPr/>
      </dsp:nvSpPr>
      <dsp:spPr>
        <a:xfrm>
          <a:off x="5134820" y="1206997"/>
          <a:ext cx="91440" cy="1989388"/>
        </a:xfrm>
        <a:custGeom>
          <a:avLst/>
          <a:gdLst/>
          <a:ahLst/>
          <a:cxnLst/>
          <a:rect l="0" t="0" r="0" b="0"/>
          <a:pathLst>
            <a:path>
              <a:moveTo>
                <a:pt x="45720" y="0"/>
              </a:moveTo>
              <a:lnTo>
                <a:pt x="45720" y="1802715"/>
              </a:lnTo>
              <a:lnTo>
                <a:pt x="132581" y="1802715"/>
              </a:lnTo>
              <a:lnTo>
                <a:pt x="132581" y="198938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650CE73-9E90-4253-BB30-A80C79C3E64F}">
      <dsp:nvSpPr>
        <dsp:cNvPr id="0" name=""/>
        <dsp:cNvSpPr/>
      </dsp:nvSpPr>
      <dsp:spPr>
        <a:xfrm>
          <a:off x="3061871" y="1206997"/>
          <a:ext cx="2118669" cy="1989388"/>
        </a:xfrm>
        <a:custGeom>
          <a:avLst/>
          <a:gdLst/>
          <a:ahLst/>
          <a:cxnLst/>
          <a:rect l="0" t="0" r="0" b="0"/>
          <a:pathLst>
            <a:path>
              <a:moveTo>
                <a:pt x="2118669" y="0"/>
              </a:moveTo>
              <a:lnTo>
                <a:pt x="2118669" y="1802715"/>
              </a:lnTo>
              <a:lnTo>
                <a:pt x="0" y="1802715"/>
              </a:lnTo>
              <a:lnTo>
                <a:pt x="0" y="198938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8AA076-EE57-4770-9504-CB8B4F2493DA}">
      <dsp:nvSpPr>
        <dsp:cNvPr id="0" name=""/>
        <dsp:cNvSpPr/>
      </dsp:nvSpPr>
      <dsp:spPr>
        <a:xfrm>
          <a:off x="878014" y="1206997"/>
          <a:ext cx="4302525" cy="1989388"/>
        </a:xfrm>
        <a:custGeom>
          <a:avLst/>
          <a:gdLst/>
          <a:ahLst/>
          <a:cxnLst/>
          <a:rect l="0" t="0" r="0" b="0"/>
          <a:pathLst>
            <a:path>
              <a:moveTo>
                <a:pt x="4302525" y="0"/>
              </a:moveTo>
              <a:lnTo>
                <a:pt x="4302525" y="1802715"/>
              </a:lnTo>
              <a:lnTo>
                <a:pt x="0" y="1802715"/>
              </a:lnTo>
              <a:lnTo>
                <a:pt x="0" y="198938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44B4F2B-1ED2-4839-B00C-DE603E110AE7}">
      <dsp:nvSpPr>
        <dsp:cNvPr id="0" name=""/>
        <dsp:cNvSpPr/>
      </dsp:nvSpPr>
      <dsp:spPr>
        <a:xfrm>
          <a:off x="4407946" y="406967"/>
          <a:ext cx="1545188" cy="8000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2893" numCol="1" spcCol="1270" anchor="ctr" anchorCtr="0">
          <a:noAutofit/>
        </a:bodyPr>
        <a:lstStyle/>
        <a:p>
          <a:pPr lvl="0" algn="ctr" defTabSz="711200">
            <a:lnSpc>
              <a:spcPct val="90000"/>
            </a:lnSpc>
            <a:spcBef>
              <a:spcPct val="0"/>
            </a:spcBef>
            <a:spcAft>
              <a:spcPct val="35000"/>
            </a:spcAft>
          </a:pPr>
          <a:r>
            <a:rPr lang="tr-TR" sz="1600" kern="1200" dirty="0"/>
            <a:t>Müdür</a:t>
          </a:r>
        </a:p>
      </dsp:txBody>
      <dsp:txXfrm>
        <a:off x="4407946" y="406967"/>
        <a:ext cx="1545188" cy="800030"/>
      </dsp:txXfrm>
    </dsp:sp>
    <dsp:sp modelId="{FCFBBAC9-D478-4B2F-98F9-9810A1873AE4}">
      <dsp:nvSpPr>
        <dsp:cNvPr id="0" name=""/>
        <dsp:cNvSpPr/>
      </dsp:nvSpPr>
      <dsp:spPr>
        <a:xfrm>
          <a:off x="4486549" y="975426"/>
          <a:ext cx="1390669" cy="538841"/>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Prof. Dr. İbrahim TEĞİN</a:t>
          </a:r>
        </a:p>
      </dsp:txBody>
      <dsp:txXfrm>
        <a:off x="4486549" y="975426"/>
        <a:ext cx="1390669" cy="538841"/>
      </dsp:txXfrm>
    </dsp:sp>
    <dsp:sp modelId="{F11EDF84-3819-4BA5-8F20-1B171F1AFF9D}">
      <dsp:nvSpPr>
        <dsp:cNvPr id="0" name=""/>
        <dsp:cNvSpPr/>
      </dsp:nvSpPr>
      <dsp:spPr>
        <a:xfrm>
          <a:off x="105420" y="3196386"/>
          <a:ext cx="1545188" cy="8000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2893" numCol="1" spcCol="1270" anchor="ctr" anchorCtr="0">
          <a:noAutofit/>
        </a:bodyPr>
        <a:lstStyle/>
        <a:p>
          <a:pPr lvl="0" algn="ctr" defTabSz="711200">
            <a:lnSpc>
              <a:spcPct val="90000"/>
            </a:lnSpc>
            <a:spcBef>
              <a:spcPct val="0"/>
            </a:spcBef>
            <a:spcAft>
              <a:spcPct val="35000"/>
            </a:spcAft>
          </a:pPr>
          <a:r>
            <a:rPr lang="tr-TR" sz="1600" kern="1200" dirty="0"/>
            <a:t>Şef</a:t>
          </a:r>
        </a:p>
      </dsp:txBody>
      <dsp:txXfrm>
        <a:off x="105420" y="3196386"/>
        <a:ext cx="1545188" cy="800030"/>
      </dsp:txXfrm>
    </dsp:sp>
    <dsp:sp modelId="{15E45131-136F-49D6-8A39-37CE396FB870}">
      <dsp:nvSpPr>
        <dsp:cNvPr id="0" name=""/>
        <dsp:cNvSpPr/>
      </dsp:nvSpPr>
      <dsp:spPr>
        <a:xfrm>
          <a:off x="70107" y="3968339"/>
          <a:ext cx="1612273" cy="597739"/>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Mehmet Mesut ERDEMCİ</a:t>
          </a:r>
        </a:p>
      </dsp:txBody>
      <dsp:txXfrm>
        <a:off x="70107" y="3968339"/>
        <a:ext cx="1612273" cy="597739"/>
      </dsp:txXfrm>
    </dsp:sp>
    <dsp:sp modelId="{BBE89DF0-9AB8-4A54-A093-419A5FFA0B31}">
      <dsp:nvSpPr>
        <dsp:cNvPr id="0" name=""/>
        <dsp:cNvSpPr/>
      </dsp:nvSpPr>
      <dsp:spPr>
        <a:xfrm>
          <a:off x="2289277" y="3196386"/>
          <a:ext cx="1545188" cy="8000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2893" numCol="1" spcCol="1270" anchor="ctr" anchorCtr="0">
          <a:noAutofit/>
        </a:bodyPr>
        <a:lstStyle/>
        <a:p>
          <a:pPr lvl="0" algn="ctr" defTabSz="711200">
            <a:lnSpc>
              <a:spcPct val="90000"/>
            </a:lnSpc>
            <a:spcBef>
              <a:spcPct val="0"/>
            </a:spcBef>
            <a:spcAft>
              <a:spcPct val="35000"/>
            </a:spcAft>
          </a:pPr>
          <a:r>
            <a:rPr lang="tr-TR" sz="1600" kern="1200" dirty="0"/>
            <a:t>Biyolog</a:t>
          </a:r>
        </a:p>
      </dsp:txBody>
      <dsp:txXfrm>
        <a:off x="2289277" y="3196386"/>
        <a:ext cx="1545188" cy="800030"/>
      </dsp:txXfrm>
    </dsp:sp>
    <dsp:sp modelId="{2A7FC0D8-EFD6-46A5-924F-A46FE5DDD54C}">
      <dsp:nvSpPr>
        <dsp:cNvPr id="0" name=""/>
        <dsp:cNvSpPr/>
      </dsp:nvSpPr>
      <dsp:spPr>
        <a:xfrm>
          <a:off x="2167360" y="4032256"/>
          <a:ext cx="1655620" cy="393022"/>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Murat YOLTAY    </a:t>
          </a:r>
        </a:p>
      </dsp:txBody>
      <dsp:txXfrm>
        <a:off x="2167360" y="4032256"/>
        <a:ext cx="1655620" cy="393022"/>
      </dsp:txXfrm>
    </dsp:sp>
    <dsp:sp modelId="{DAAEAAE2-1452-4148-BE1E-50287895F6D5}">
      <dsp:nvSpPr>
        <dsp:cNvPr id="0" name=""/>
        <dsp:cNvSpPr/>
      </dsp:nvSpPr>
      <dsp:spPr>
        <a:xfrm>
          <a:off x="4494807" y="3196386"/>
          <a:ext cx="1545188" cy="8000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2893" numCol="1" spcCol="1270" anchor="ctr" anchorCtr="0">
          <a:noAutofit/>
        </a:bodyPr>
        <a:lstStyle/>
        <a:p>
          <a:pPr lvl="0" algn="ctr" defTabSz="711200">
            <a:lnSpc>
              <a:spcPct val="90000"/>
            </a:lnSpc>
            <a:spcBef>
              <a:spcPct val="0"/>
            </a:spcBef>
            <a:spcAft>
              <a:spcPct val="35000"/>
            </a:spcAft>
          </a:pPr>
          <a:r>
            <a:rPr lang="tr-TR" sz="1600" kern="1200" dirty="0"/>
            <a:t>Hizmetli</a:t>
          </a:r>
        </a:p>
        <a:p>
          <a:pPr lvl="0" algn="ctr" defTabSz="711200">
            <a:lnSpc>
              <a:spcPct val="90000"/>
            </a:lnSpc>
            <a:spcBef>
              <a:spcPct val="0"/>
            </a:spcBef>
            <a:spcAft>
              <a:spcPct val="35000"/>
            </a:spcAft>
          </a:pPr>
          <a:r>
            <a:rPr lang="tr-TR" sz="1600" kern="1200" dirty="0"/>
            <a:t>(</a:t>
          </a:r>
          <a:r>
            <a:rPr lang="tr-TR" sz="1600" kern="1200" dirty="0" err="1"/>
            <a:t>Nunune</a:t>
          </a:r>
          <a:r>
            <a:rPr lang="tr-TR" sz="1600" kern="1200" dirty="0"/>
            <a:t> Kabul)</a:t>
          </a:r>
        </a:p>
      </dsp:txBody>
      <dsp:txXfrm>
        <a:off x="4494807" y="3196386"/>
        <a:ext cx="1545188" cy="800030"/>
      </dsp:txXfrm>
    </dsp:sp>
    <dsp:sp modelId="{F451EB5D-3EAA-45E8-AB89-49586C9D1D90}">
      <dsp:nvSpPr>
        <dsp:cNvPr id="0" name=""/>
        <dsp:cNvSpPr/>
      </dsp:nvSpPr>
      <dsp:spPr>
        <a:xfrm>
          <a:off x="4562376" y="3967304"/>
          <a:ext cx="1492647" cy="599494"/>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err="1"/>
            <a:t>Abdulcelil</a:t>
          </a:r>
          <a:r>
            <a:rPr lang="tr-TR" sz="1600" kern="1200" dirty="0"/>
            <a:t> ORALI</a:t>
          </a:r>
        </a:p>
      </dsp:txBody>
      <dsp:txXfrm>
        <a:off x="4562376" y="3967304"/>
        <a:ext cx="1492647" cy="599494"/>
      </dsp:txXfrm>
    </dsp:sp>
    <dsp:sp modelId="{493AC271-2BC7-4A09-A061-27CEAD5639F6}">
      <dsp:nvSpPr>
        <dsp:cNvPr id="0" name=""/>
        <dsp:cNvSpPr/>
      </dsp:nvSpPr>
      <dsp:spPr>
        <a:xfrm>
          <a:off x="6618851" y="3196386"/>
          <a:ext cx="1545188" cy="8000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2893" numCol="1" spcCol="1270" anchor="ctr" anchorCtr="0">
          <a:noAutofit/>
        </a:bodyPr>
        <a:lstStyle/>
        <a:p>
          <a:pPr lvl="0" algn="ctr" defTabSz="711200">
            <a:lnSpc>
              <a:spcPct val="90000"/>
            </a:lnSpc>
            <a:spcBef>
              <a:spcPct val="0"/>
            </a:spcBef>
            <a:spcAft>
              <a:spcPct val="35000"/>
            </a:spcAft>
          </a:pPr>
          <a:r>
            <a:rPr lang="tr-TR" sz="1600" kern="1200" dirty="0"/>
            <a:t>Hizmetli</a:t>
          </a:r>
        </a:p>
        <a:p>
          <a:pPr lvl="0" algn="ctr" defTabSz="711200">
            <a:lnSpc>
              <a:spcPct val="90000"/>
            </a:lnSpc>
            <a:spcBef>
              <a:spcPct val="0"/>
            </a:spcBef>
            <a:spcAft>
              <a:spcPct val="35000"/>
            </a:spcAft>
          </a:pPr>
          <a:r>
            <a:rPr lang="tr-TR" sz="1600" kern="1200" dirty="0"/>
            <a:t>(Depo Sorumlusu)</a:t>
          </a:r>
        </a:p>
      </dsp:txBody>
      <dsp:txXfrm>
        <a:off x="6618851" y="3196386"/>
        <a:ext cx="1545188" cy="800030"/>
      </dsp:txXfrm>
    </dsp:sp>
    <dsp:sp modelId="{CFA6DB90-3727-4DDD-ADB6-70E0DE477EE2}">
      <dsp:nvSpPr>
        <dsp:cNvPr id="0" name=""/>
        <dsp:cNvSpPr/>
      </dsp:nvSpPr>
      <dsp:spPr>
        <a:xfrm>
          <a:off x="6679160" y="3865777"/>
          <a:ext cx="1448535" cy="553668"/>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err="1"/>
            <a:t>Bedran</a:t>
          </a:r>
          <a:r>
            <a:rPr lang="tr-TR" sz="1600" kern="1200" dirty="0"/>
            <a:t> ŞENER</a:t>
          </a:r>
        </a:p>
      </dsp:txBody>
      <dsp:txXfrm>
        <a:off x="6679160" y="3865777"/>
        <a:ext cx="1448535" cy="553668"/>
      </dsp:txXfrm>
    </dsp:sp>
    <dsp:sp modelId="{3157BBDC-11B8-424F-AB51-C09EAEEB758F}">
      <dsp:nvSpPr>
        <dsp:cNvPr id="0" name=""/>
        <dsp:cNvSpPr/>
      </dsp:nvSpPr>
      <dsp:spPr>
        <a:xfrm>
          <a:off x="8720839" y="3196386"/>
          <a:ext cx="1545188" cy="8000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2893" numCol="1" spcCol="1270" anchor="ctr" anchorCtr="0">
          <a:noAutofit/>
        </a:bodyPr>
        <a:lstStyle/>
        <a:p>
          <a:pPr lvl="0" algn="ctr" defTabSz="711200">
            <a:lnSpc>
              <a:spcPct val="90000"/>
            </a:lnSpc>
            <a:spcBef>
              <a:spcPct val="0"/>
            </a:spcBef>
            <a:spcAft>
              <a:spcPct val="35000"/>
            </a:spcAft>
          </a:pPr>
          <a:r>
            <a:rPr lang="tr-TR" sz="1600" kern="1200" dirty="0"/>
            <a:t>Hizmetli</a:t>
          </a:r>
        </a:p>
        <a:p>
          <a:pPr lvl="0" algn="ctr" defTabSz="711200">
            <a:lnSpc>
              <a:spcPct val="90000"/>
            </a:lnSpc>
            <a:spcBef>
              <a:spcPct val="0"/>
            </a:spcBef>
            <a:spcAft>
              <a:spcPct val="35000"/>
            </a:spcAft>
          </a:pPr>
          <a:r>
            <a:rPr lang="tr-TR" sz="1600" kern="1200" dirty="0"/>
            <a:t>(Temizlik Görevlisi)</a:t>
          </a:r>
        </a:p>
      </dsp:txBody>
      <dsp:txXfrm>
        <a:off x="8720839" y="3196386"/>
        <a:ext cx="1545188" cy="800030"/>
      </dsp:txXfrm>
    </dsp:sp>
    <dsp:sp modelId="{E08B0EB4-DF46-4732-8D7B-7F7382CF2A7A}">
      <dsp:nvSpPr>
        <dsp:cNvPr id="0" name=""/>
        <dsp:cNvSpPr/>
      </dsp:nvSpPr>
      <dsp:spPr>
        <a:xfrm>
          <a:off x="8841156" y="4076332"/>
          <a:ext cx="1369934" cy="410804"/>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Yusuf AKYÜREK </a:t>
          </a:r>
        </a:p>
      </dsp:txBody>
      <dsp:txXfrm>
        <a:off x="8841156" y="4076332"/>
        <a:ext cx="1369934" cy="410804"/>
      </dsp:txXfrm>
    </dsp:sp>
    <dsp:sp modelId="{15985272-9F79-44EC-A6A8-D14081F9FDA8}">
      <dsp:nvSpPr>
        <dsp:cNvPr id="0" name=""/>
        <dsp:cNvSpPr/>
      </dsp:nvSpPr>
      <dsp:spPr>
        <a:xfrm>
          <a:off x="3371418" y="1805319"/>
          <a:ext cx="1545188" cy="8000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2893" numCol="1" spcCol="1270" anchor="ctr" anchorCtr="0">
          <a:noAutofit/>
        </a:bodyPr>
        <a:lstStyle/>
        <a:p>
          <a:pPr lvl="0" algn="ctr" defTabSz="711200">
            <a:lnSpc>
              <a:spcPct val="90000"/>
            </a:lnSpc>
            <a:spcBef>
              <a:spcPct val="0"/>
            </a:spcBef>
            <a:spcAft>
              <a:spcPct val="35000"/>
            </a:spcAft>
          </a:pPr>
          <a:r>
            <a:rPr lang="tr-TR" sz="1600" kern="1200" dirty="0"/>
            <a:t>Müdür Yardımcısı</a:t>
          </a:r>
        </a:p>
      </dsp:txBody>
      <dsp:txXfrm>
        <a:off x="3371418" y="1805319"/>
        <a:ext cx="1545188" cy="800030"/>
      </dsp:txXfrm>
    </dsp:sp>
    <dsp:sp modelId="{BFCA87A3-0CA3-41EB-9A97-DD62FAB4F2FF}">
      <dsp:nvSpPr>
        <dsp:cNvPr id="0" name=""/>
        <dsp:cNvSpPr/>
      </dsp:nvSpPr>
      <dsp:spPr>
        <a:xfrm>
          <a:off x="3434836" y="2376262"/>
          <a:ext cx="1390669" cy="52427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Doç. Dr. Duygu ELMA KARAKAŞ</a:t>
          </a:r>
        </a:p>
      </dsp:txBody>
      <dsp:txXfrm>
        <a:off x="3434836" y="2376262"/>
        <a:ext cx="1390669" cy="524270"/>
      </dsp:txXfrm>
    </dsp:sp>
    <dsp:sp modelId="{09E01CC9-5391-449A-B85D-FB1C46BEB280}">
      <dsp:nvSpPr>
        <dsp:cNvPr id="0" name=""/>
        <dsp:cNvSpPr/>
      </dsp:nvSpPr>
      <dsp:spPr>
        <a:xfrm>
          <a:off x="5444473" y="1805319"/>
          <a:ext cx="1545188" cy="8000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12893" numCol="1" spcCol="1270" anchor="ctr" anchorCtr="0">
          <a:noAutofit/>
        </a:bodyPr>
        <a:lstStyle/>
        <a:p>
          <a:pPr lvl="0" algn="ctr" defTabSz="711200">
            <a:lnSpc>
              <a:spcPct val="90000"/>
            </a:lnSpc>
            <a:spcBef>
              <a:spcPct val="0"/>
            </a:spcBef>
            <a:spcAft>
              <a:spcPct val="35000"/>
            </a:spcAft>
          </a:pPr>
          <a:r>
            <a:rPr lang="tr-TR" sz="1600" kern="1200" dirty="0"/>
            <a:t>Müdür Yardımcısı</a:t>
          </a:r>
        </a:p>
      </dsp:txBody>
      <dsp:txXfrm>
        <a:off x="5444473" y="1805319"/>
        <a:ext cx="1545188" cy="800030"/>
      </dsp:txXfrm>
    </dsp:sp>
    <dsp:sp modelId="{E7F5EAEB-3C50-4120-8C0F-358351AAF7FA}">
      <dsp:nvSpPr>
        <dsp:cNvPr id="0" name=""/>
        <dsp:cNvSpPr/>
      </dsp:nvSpPr>
      <dsp:spPr>
        <a:xfrm>
          <a:off x="5538249" y="2409732"/>
          <a:ext cx="1390669" cy="515352"/>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0640" tIns="10160" rIns="40640" bIns="10160" numCol="1" spcCol="1270" anchor="ctr" anchorCtr="0">
          <a:noAutofit/>
        </a:bodyPr>
        <a:lstStyle/>
        <a:p>
          <a:pPr lvl="0" algn="ctr" defTabSz="711200">
            <a:lnSpc>
              <a:spcPct val="90000"/>
            </a:lnSpc>
            <a:spcBef>
              <a:spcPct val="0"/>
            </a:spcBef>
            <a:spcAft>
              <a:spcPct val="35000"/>
            </a:spcAft>
          </a:pPr>
          <a:r>
            <a:rPr lang="tr-TR" sz="1600" kern="1200" dirty="0"/>
            <a:t>Dr. </a:t>
          </a:r>
          <a:r>
            <a:rPr lang="tr-TR" sz="1600" kern="1200" dirty="0" err="1"/>
            <a:t>Ögr</a:t>
          </a:r>
          <a:r>
            <a:rPr lang="tr-TR" sz="1600" kern="1200" dirty="0"/>
            <a:t>. Üyesi Bülent HALLAÇ</a:t>
          </a:r>
        </a:p>
      </dsp:txBody>
      <dsp:txXfrm>
        <a:off x="5538249" y="2409732"/>
        <a:ext cx="1390669" cy="515352"/>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8429B-EE59-41F7-B954-F180555A2C09}" type="datetimeFigureOut">
              <a:rPr lang="tr-TR" smtClean="0"/>
              <a:pPr/>
              <a:t>31.01.2025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BF735-C093-4715-9A24-46B2B7FBDA82}" type="slidenum">
              <a:rPr lang="tr-TR" smtClean="0"/>
              <a:pPr/>
              <a:t>‹#›</a:t>
            </a:fld>
            <a:endParaRPr lang="tr-TR"/>
          </a:p>
        </p:txBody>
      </p:sp>
    </p:spTree>
    <p:extLst>
      <p:ext uri="{BB962C8B-B14F-4D97-AF65-F5344CB8AC3E}">
        <p14:creationId xmlns:p14="http://schemas.microsoft.com/office/powerpoint/2010/main" xmlns="" val="427269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21BF735-C093-4715-9A24-46B2B7FBDA82}" type="slidenum">
              <a:rPr lang="tr-TR" smtClean="0"/>
              <a:pPr/>
              <a:t>25</a:t>
            </a:fld>
            <a:endParaRPr lang="tr-TR"/>
          </a:p>
        </p:txBody>
      </p:sp>
    </p:spTree>
    <p:extLst>
      <p:ext uri="{BB962C8B-B14F-4D97-AF65-F5344CB8AC3E}">
        <p14:creationId xmlns:p14="http://schemas.microsoft.com/office/powerpoint/2010/main" xmlns="" val="3728799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382817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275592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3382612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052883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61066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119931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623679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205910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4042637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018562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8781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3717491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627524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4011362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5431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472014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341930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953205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380040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251500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311044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B0662BFA-4C2C-4A38-AADE-FD7585A05BA6}" type="datetimeFigureOut">
              <a:rPr lang="tr-TR" smtClean="0"/>
              <a:pPr/>
              <a:t>31.01.2025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424537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62BFA-4C2C-4A38-AADE-FD7585A05BA6}" type="datetimeFigureOut">
              <a:rPr lang="tr-TR" smtClean="0"/>
              <a:pPr/>
              <a:t>31.01.2025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9628E-6A3A-413A-86BA-B583F14BAED6}" type="slidenum">
              <a:rPr lang="tr-TR" smtClean="0"/>
              <a:pPr/>
              <a:t>‹#›</a:t>
            </a:fld>
            <a:endParaRPr lang="tr-TR"/>
          </a:p>
        </p:txBody>
      </p:sp>
    </p:spTree>
    <p:extLst>
      <p:ext uri="{BB962C8B-B14F-4D97-AF65-F5344CB8AC3E}">
        <p14:creationId xmlns:p14="http://schemas.microsoft.com/office/powerpoint/2010/main" xmlns="" val="3746538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C6F7165-3F3F-4AEF-90AD-61FBA5020117}"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31.01.2025</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BF8EA4-8A69-4270-8123-1D095C65A064}"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76197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6279" y="3610154"/>
            <a:ext cx="11752318" cy="1077218"/>
          </a:xfrm>
          <a:prstGeom prst="rect">
            <a:avLst/>
          </a:prstGeom>
        </p:spPr>
        <p:txBody>
          <a:bodyPr wrap="square">
            <a:spAutoFit/>
          </a:bodyPr>
          <a:lstStyle/>
          <a:p>
            <a:pPr lvl="0" algn="ctr">
              <a:defRPr/>
            </a:pPr>
            <a:r>
              <a:rPr lang="tr-TR" sz="3200" b="1" dirty="0">
                <a:solidFill>
                  <a:prstClr val="black">
                    <a:lumMod val="85000"/>
                    <a:lumOff val="15000"/>
                  </a:prstClr>
                </a:solidFill>
                <a:latin typeface="Times New Roman" panose="02020603050405020304" pitchFamily="18" charset="0"/>
                <a:cs typeface="Times New Roman" panose="02020603050405020304" pitchFamily="18" charset="0"/>
              </a:rPr>
              <a:t>SİİRT ÜNİVERSİTESİ BİLİM VE TEKNOLOJİ UYGULAMA VE ARAŞTIRMA MERKEZİ</a:t>
            </a:r>
            <a:endParaRPr kumimoji="0" lang="tr-TR" sz="4000" b="1" i="0" u="none" strike="noStrike" kern="1200" cap="none" spc="0" normalizeH="0" baseline="0" noProof="0" dirty="0">
              <a:ln>
                <a:noFill/>
              </a:ln>
              <a:solidFill>
                <a:prstClr val="black">
                  <a:lumMod val="85000"/>
                  <a:lumOff val="15000"/>
                </a:prstClr>
              </a:solidFill>
              <a:effectLst/>
              <a:uLnTx/>
              <a:uFillTx/>
              <a:cs typeface="Times New Roman" panose="02020603050405020304" pitchFamily="18" charset="0"/>
            </a:endParaRPr>
          </a:p>
        </p:txBody>
      </p:sp>
      <p:sp>
        <p:nvSpPr>
          <p:cNvPr id="7" name="Dikdörtgen 6"/>
          <p:cNvSpPr/>
          <p:nvPr/>
        </p:nvSpPr>
        <p:spPr>
          <a:xfrm>
            <a:off x="3888042" y="5056081"/>
            <a:ext cx="4495270" cy="954107"/>
          </a:xfrm>
          <a:prstGeom prst="rect">
            <a:avLst/>
          </a:prstGeom>
        </p:spPr>
        <p:txBody>
          <a:bodyPr wrap="none">
            <a:spAutoFit/>
          </a:bodyPr>
          <a:lstStyle/>
          <a:p>
            <a:r>
              <a:rPr lang="tr-TR" sz="2800" b="1" dirty="0">
                <a:solidFill>
                  <a:prstClr val="black">
                    <a:lumMod val="85000"/>
                    <a:lumOff val="15000"/>
                  </a:prstClr>
                </a:solidFill>
                <a:cs typeface="Times New Roman" panose="02020603050405020304" pitchFamily="18" charset="0"/>
              </a:rPr>
              <a:t>2024 Yılı KAP Brifing Sunumu</a:t>
            </a:r>
          </a:p>
          <a:p>
            <a:pPr algn="ctr"/>
            <a:r>
              <a:rPr lang="tr-TR" sz="2800" b="1" dirty="0">
                <a:solidFill>
                  <a:prstClr val="black">
                    <a:lumMod val="85000"/>
                    <a:lumOff val="15000"/>
                  </a:prstClr>
                </a:solidFill>
                <a:cs typeface="Times New Roman" panose="02020603050405020304" pitchFamily="18" charset="0"/>
              </a:rPr>
              <a:t>24.12.2024</a:t>
            </a:r>
            <a:endParaRPr lang="tr-TR" sz="2800" dirty="0"/>
          </a:p>
        </p:txBody>
      </p:sp>
    </p:spTree>
    <p:extLst>
      <p:ext uri="{BB962C8B-B14F-4D97-AF65-F5344CB8AC3E}">
        <p14:creationId xmlns:p14="http://schemas.microsoft.com/office/powerpoint/2010/main" xmlns="" val="87560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2499" y="257053"/>
            <a:ext cx="9431215" cy="1184886"/>
          </a:xfrm>
        </p:spPr>
        <p:txBody>
          <a:bodyPr>
            <a:normAutofit/>
          </a:bodyPr>
          <a:lstStyle/>
          <a:p>
            <a:pPr algn="ctr"/>
            <a:r>
              <a:rPr lang="tr-TR" sz="3200" b="1" dirty="0">
                <a:latin typeface="+mn-lt"/>
              </a:rPr>
              <a:t>Gıda Analizleri</a:t>
            </a:r>
          </a:p>
        </p:txBody>
      </p:sp>
      <p:graphicFrame>
        <p:nvGraphicFramePr>
          <p:cNvPr id="10" name="Tablo 9"/>
          <p:cNvGraphicFramePr>
            <a:graphicFrameLocks noGrp="1"/>
          </p:cNvGraphicFramePr>
          <p:nvPr>
            <p:extLst>
              <p:ext uri="{D42A27DB-BD31-4B8C-83A1-F6EECF244321}">
                <p14:modId xmlns:p14="http://schemas.microsoft.com/office/powerpoint/2010/main" xmlns="" val="3779917230"/>
              </p:ext>
            </p:extLst>
          </p:nvPr>
        </p:nvGraphicFramePr>
        <p:xfrm>
          <a:off x="1330692" y="1053328"/>
          <a:ext cx="8881305" cy="4789983"/>
        </p:xfrm>
        <a:graphic>
          <a:graphicData uri="http://schemas.openxmlformats.org/drawingml/2006/table">
            <a:tbl>
              <a:tblPr firstRow="1" bandRow="1">
                <a:tableStyleId>{F5AB1C69-6EDB-4FF4-983F-18BD219EF322}</a:tableStyleId>
              </a:tblPr>
              <a:tblGrid>
                <a:gridCol w="1176353">
                  <a:extLst>
                    <a:ext uri="{9D8B030D-6E8A-4147-A177-3AD203B41FA5}">
                      <a16:colId xmlns:a16="http://schemas.microsoft.com/office/drawing/2014/main" xmlns="" val="3322109369"/>
                    </a:ext>
                  </a:extLst>
                </a:gridCol>
                <a:gridCol w="7704952">
                  <a:extLst>
                    <a:ext uri="{9D8B030D-6E8A-4147-A177-3AD203B41FA5}">
                      <a16:colId xmlns:a16="http://schemas.microsoft.com/office/drawing/2014/main" xmlns="" val="1122426288"/>
                    </a:ext>
                  </a:extLst>
                </a:gridCol>
              </a:tblGrid>
              <a:tr h="264211">
                <a:tc>
                  <a:txBody>
                    <a:bodyPr/>
                    <a:lstStyle/>
                    <a:p>
                      <a:pPr algn="l">
                        <a:lnSpc>
                          <a:spcPct val="115000"/>
                        </a:lnSpc>
                        <a:spcAft>
                          <a:spcPts val="0"/>
                        </a:spcAft>
                      </a:pPr>
                      <a:r>
                        <a:rPr lang="tr-TR" sz="1600" b="1" dirty="0">
                          <a:solidFill>
                            <a:schemeClr val="tx1"/>
                          </a:solidFill>
                          <a:effectLst/>
                        </a:rPr>
                        <a:t>Sıra No</a:t>
                      </a:r>
                      <a:endParaRPr lang="tr-TR"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b="1" dirty="0">
                          <a:solidFill>
                            <a:schemeClr val="tx1"/>
                          </a:solidFill>
                          <a:effectLst/>
                        </a:rPr>
                        <a:t>Yapılan Analizler</a:t>
                      </a:r>
                      <a:endParaRPr lang="tr-TR"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3853257085"/>
                  </a:ext>
                </a:extLst>
              </a:tr>
              <a:tr h="303327">
                <a:tc>
                  <a:txBody>
                    <a:bodyPr/>
                    <a:lstStyle/>
                    <a:p>
                      <a:pPr algn="l">
                        <a:lnSpc>
                          <a:spcPct val="115000"/>
                        </a:lnSpc>
                        <a:spcAft>
                          <a:spcPts val="0"/>
                        </a:spcAft>
                      </a:pPr>
                      <a:r>
                        <a:rPr lang="tr-TR" sz="1600">
                          <a:effectLst/>
                        </a:rPr>
                        <a:t>1</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err="1">
                          <a:effectLst/>
                        </a:rPr>
                        <a:t>Dumas</a:t>
                      </a:r>
                      <a:r>
                        <a:rPr lang="tr-TR" sz="1600" dirty="0">
                          <a:effectLst/>
                        </a:rPr>
                        <a:t> Yöntemi İle Azot Miktarı Tayini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2586480837"/>
                  </a:ext>
                </a:extLst>
              </a:tr>
              <a:tr h="264211">
                <a:tc>
                  <a:txBody>
                    <a:bodyPr/>
                    <a:lstStyle/>
                    <a:p>
                      <a:pPr algn="l">
                        <a:lnSpc>
                          <a:spcPct val="115000"/>
                        </a:lnSpc>
                        <a:spcAft>
                          <a:spcPts val="0"/>
                        </a:spcAft>
                      </a:pPr>
                      <a:r>
                        <a:rPr lang="tr-TR" sz="1600">
                          <a:effectLst/>
                        </a:rPr>
                        <a:t>2</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Yağ Asidi Bileşenleri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2039776087"/>
                  </a:ext>
                </a:extLst>
              </a:tr>
              <a:tr h="264211">
                <a:tc>
                  <a:txBody>
                    <a:bodyPr/>
                    <a:lstStyle/>
                    <a:p>
                      <a:pPr algn="l">
                        <a:lnSpc>
                          <a:spcPct val="115000"/>
                        </a:lnSpc>
                        <a:spcAft>
                          <a:spcPts val="0"/>
                        </a:spcAft>
                      </a:pPr>
                      <a:r>
                        <a:rPr lang="tr-TR" sz="1600">
                          <a:effectLst/>
                        </a:rPr>
                        <a:t>3</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Uçucu Yağ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160519867"/>
                  </a:ext>
                </a:extLst>
              </a:tr>
              <a:tr h="264211">
                <a:tc>
                  <a:txBody>
                    <a:bodyPr/>
                    <a:lstStyle/>
                    <a:p>
                      <a:pPr algn="l">
                        <a:lnSpc>
                          <a:spcPct val="115000"/>
                        </a:lnSpc>
                        <a:spcAft>
                          <a:spcPts val="0"/>
                        </a:spcAft>
                      </a:pPr>
                      <a:r>
                        <a:rPr lang="tr-TR" sz="1600">
                          <a:effectLst/>
                        </a:rPr>
                        <a:t>4</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Sabit Yağ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1642410360"/>
                  </a:ext>
                </a:extLst>
              </a:tr>
              <a:tr h="264211">
                <a:tc>
                  <a:txBody>
                    <a:bodyPr/>
                    <a:lstStyle/>
                    <a:p>
                      <a:pPr algn="l">
                        <a:lnSpc>
                          <a:spcPct val="115000"/>
                        </a:lnSpc>
                        <a:spcAft>
                          <a:spcPts val="0"/>
                        </a:spcAft>
                      </a:pPr>
                      <a:r>
                        <a:rPr lang="tr-TR" sz="1600">
                          <a:effectLst/>
                        </a:rPr>
                        <a:t>5</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Gıdalarda </a:t>
                      </a:r>
                      <a:r>
                        <a:rPr lang="tr-TR" sz="1600" baseline="30000" dirty="0">
                          <a:effectLst/>
                        </a:rPr>
                        <a:t>13</a:t>
                      </a:r>
                      <a:r>
                        <a:rPr lang="tr-TR" sz="1600" dirty="0">
                          <a:effectLst/>
                        </a:rPr>
                        <a:t>C/</a:t>
                      </a:r>
                      <a:r>
                        <a:rPr lang="tr-TR" sz="1600" baseline="30000" dirty="0">
                          <a:effectLst/>
                        </a:rPr>
                        <a:t>12</a:t>
                      </a:r>
                      <a:r>
                        <a:rPr lang="tr-TR" sz="1600" dirty="0">
                          <a:effectLst/>
                        </a:rPr>
                        <a:t>C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3873735137"/>
                  </a:ext>
                </a:extLst>
              </a:tr>
              <a:tr h="264211">
                <a:tc>
                  <a:txBody>
                    <a:bodyPr/>
                    <a:lstStyle/>
                    <a:p>
                      <a:pPr algn="l">
                        <a:lnSpc>
                          <a:spcPct val="115000"/>
                        </a:lnSpc>
                        <a:spcAft>
                          <a:spcPts val="0"/>
                        </a:spcAft>
                      </a:pPr>
                      <a:r>
                        <a:rPr lang="tr-TR" sz="1600">
                          <a:effectLst/>
                        </a:rPr>
                        <a:t>6</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İçme Suyunda </a:t>
                      </a:r>
                      <a:r>
                        <a:rPr lang="tr-TR" sz="1600" dirty="0" err="1">
                          <a:effectLst/>
                        </a:rPr>
                        <a:t>pH</a:t>
                      </a:r>
                      <a:r>
                        <a:rPr lang="tr-TR" sz="1600" dirty="0">
                          <a:effectLst/>
                        </a:rPr>
                        <a:t>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585557650"/>
                  </a:ext>
                </a:extLst>
              </a:tr>
              <a:tr h="264211">
                <a:tc>
                  <a:txBody>
                    <a:bodyPr/>
                    <a:lstStyle/>
                    <a:p>
                      <a:pPr algn="l">
                        <a:lnSpc>
                          <a:spcPct val="115000"/>
                        </a:lnSpc>
                        <a:spcAft>
                          <a:spcPts val="0"/>
                        </a:spcAft>
                      </a:pPr>
                      <a:r>
                        <a:rPr lang="tr-TR" sz="1600">
                          <a:effectLst/>
                        </a:rPr>
                        <a:t>7</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İçme Suyunda İletkenlik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4273730047"/>
                  </a:ext>
                </a:extLst>
              </a:tr>
              <a:tr h="264211">
                <a:tc>
                  <a:txBody>
                    <a:bodyPr/>
                    <a:lstStyle/>
                    <a:p>
                      <a:pPr algn="l">
                        <a:lnSpc>
                          <a:spcPct val="115000"/>
                        </a:lnSpc>
                        <a:spcAft>
                          <a:spcPts val="0"/>
                        </a:spcAft>
                      </a:pPr>
                      <a:r>
                        <a:rPr lang="tr-TR" sz="1600">
                          <a:effectLst/>
                        </a:rPr>
                        <a:t>8</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İçme Suyunda Karbonat-bikarbonat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69253778"/>
                  </a:ext>
                </a:extLst>
              </a:tr>
              <a:tr h="264211">
                <a:tc>
                  <a:txBody>
                    <a:bodyPr/>
                    <a:lstStyle/>
                    <a:p>
                      <a:pPr algn="l">
                        <a:lnSpc>
                          <a:spcPct val="115000"/>
                        </a:lnSpc>
                        <a:spcAft>
                          <a:spcPts val="0"/>
                        </a:spcAft>
                      </a:pPr>
                      <a:r>
                        <a:rPr lang="tr-TR" sz="1600">
                          <a:effectLst/>
                        </a:rPr>
                        <a:t>9</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İçme Suyunda Anyon Analizi </a:t>
                      </a:r>
                      <a:r>
                        <a:rPr lang="tr-TR" sz="1600" dirty="0">
                          <a:solidFill>
                            <a:srgbClr val="FF0000"/>
                          </a:solidFill>
                          <a:effectLst/>
                        </a:rPr>
                        <a:t>(F</a:t>
                      </a:r>
                      <a:r>
                        <a:rPr lang="tr-TR" sz="1600" baseline="30000" dirty="0">
                          <a:solidFill>
                            <a:srgbClr val="FF0000"/>
                          </a:solidFill>
                          <a:effectLst/>
                        </a:rPr>
                        <a:t>-</a:t>
                      </a:r>
                      <a:r>
                        <a:rPr lang="tr-TR" sz="1600" dirty="0">
                          <a:solidFill>
                            <a:srgbClr val="FF0000"/>
                          </a:solidFill>
                          <a:effectLst/>
                        </a:rPr>
                        <a:t> , Cl</a:t>
                      </a:r>
                      <a:r>
                        <a:rPr lang="tr-TR" sz="1600" baseline="30000" dirty="0">
                          <a:solidFill>
                            <a:srgbClr val="FF0000"/>
                          </a:solidFill>
                          <a:effectLst/>
                        </a:rPr>
                        <a:t>-</a:t>
                      </a:r>
                      <a:r>
                        <a:rPr lang="tr-TR" sz="1600" dirty="0">
                          <a:solidFill>
                            <a:srgbClr val="FF0000"/>
                          </a:solidFill>
                          <a:effectLst/>
                        </a:rPr>
                        <a:t> , NO</a:t>
                      </a:r>
                      <a:r>
                        <a:rPr lang="tr-TR" sz="1600" baseline="-25000" dirty="0">
                          <a:solidFill>
                            <a:srgbClr val="FF0000"/>
                          </a:solidFill>
                          <a:effectLst/>
                        </a:rPr>
                        <a:t>2</a:t>
                      </a:r>
                      <a:r>
                        <a:rPr lang="tr-TR" sz="1600" baseline="30000" dirty="0">
                          <a:solidFill>
                            <a:srgbClr val="FF0000"/>
                          </a:solidFill>
                          <a:effectLst/>
                        </a:rPr>
                        <a:t>- </a:t>
                      </a:r>
                      <a:r>
                        <a:rPr lang="tr-TR" sz="1600" dirty="0">
                          <a:solidFill>
                            <a:srgbClr val="FF0000"/>
                          </a:solidFill>
                          <a:effectLst/>
                        </a:rPr>
                        <a:t>, </a:t>
                      </a:r>
                      <a:r>
                        <a:rPr lang="tr-TR" sz="1600" dirty="0" err="1">
                          <a:solidFill>
                            <a:srgbClr val="FF0000"/>
                          </a:solidFill>
                          <a:effectLst/>
                        </a:rPr>
                        <a:t>Br</a:t>
                      </a:r>
                      <a:r>
                        <a:rPr lang="tr-TR" sz="1600" baseline="30000" dirty="0">
                          <a:solidFill>
                            <a:srgbClr val="FF0000"/>
                          </a:solidFill>
                          <a:effectLst/>
                        </a:rPr>
                        <a:t>-</a:t>
                      </a:r>
                      <a:r>
                        <a:rPr lang="tr-TR" sz="1600" dirty="0">
                          <a:solidFill>
                            <a:srgbClr val="FF0000"/>
                          </a:solidFill>
                          <a:effectLst/>
                        </a:rPr>
                        <a:t> , NO</a:t>
                      </a:r>
                      <a:r>
                        <a:rPr lang="tr-TR" sz="1600" baseline="-25000" dirty="0">
                          <a:solidFill>
                            <a:srgbClr val="FF0000"/>
                          </a:solidFill>
                          <a:effectLst/>
                        </a:rPr>
                        <a:t>3</a:t>
                      </a:r>
                      <a:r>
                        <a:rPr lang="tr-TR" sz="1600" baseline="30000" dirty="0">
                          <a:solidFill>
                            <a:srgbClr val="FF0000"/>
                          </a:solidFill>
                          <a:effectLst/>
                        </a:rPr>
                        <a:t> - </a:t>
                      </a:r>
                      <a:r>
                        <a:rPr lang="tr-TR" sz="1600" dirty="0">
                          <a:solidFill>
                            <a:srgbClr val="FF0000"/>
                          </a:solidFill>
                          <a:effectLst/>
                        </a:rPr>
                        <a:t>, PO</a:t>
                      </a:r>
                      <a:r>
                        <a:rPr lang="tr-TR" sz="1600" baseline="-25000" dirty="0">
                          <a:solidFill>
                            <a:srgbClr val="FF0000"/>
                          </a:solidFill>
                          <a:effectLst/>
                        </a:rPr>
                        <a:t>4</a:t>
                      </a:r>
                      <a:r>
                        <a:rPr lang="tr-TR" sz="1600" baseline="30000" dirty="0">
                          <a:solidFill>
                            <a:srgbClr val="FF0000"/>
                          </a:solidFill>
                          <a:effectLst/>
                        </a:rPr>
                        <a:t>-2</a:t>
                      </a:r>
                      <a:r>
                        <a:rPr lang="tr-TR" sz="1600" dirty="0">
                          <a:solidFill>
                            <a:srgbClr val="FF0000"/>
                          </a:solidFill>
                          <a:effectLst/>
                        </a:rPr>
                        <a:t> , SO</a:t>
                      </a:r>
                      <a:r>
                        <a:rPr lang="tr-TR" sz="1600" baseline="-25000" dirty="0">
                          <a:solidFill>
                            <a:srgbClr val="FF0000"/>
                          </a:solidFill>
                          <a:effectLst/>
                        </a:rPr>
                        <a:t>4</a:t>
                      </a:r>
                      <a:r>
                        <a:rPr lang="tr-TR" sz="1600" baseline="30000" dirty="0">
                          <a:solidFill>
                            <a:srgbClr val="FF0000"/>
                          </a:solidFill>
                          <a:effectLst/>
                        </a:rPr>
                        <a:t>-2 </a:t>
                      </a:r>
                      <a:r>
                        <a:rPr lang="tr-TR" sz="1600" dirty="0">
                          <a:solidFill>
                            <a:srgbClr val="FF0000"/>
                          </a:solidFill>
                          <a:effectLst/>
                        </a:rPr>
                        <a:t>)</a:t>
                      </a:r>
                      <a:endParaRPr lang="tr-TR" sz="1600" b="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2405254969"/>
                  </a:ext>
                </a:extLst>
              </a:tr>
              <a:tr h="264211">
                <a:tc>
                  <a:txBody>
                    <a:bodyPr/>
                    <a:lstStyle/>
                    <a:p>
                      <a:pPr algn="l">
                        <a:lnSpc>
                          <a:spcPct val="115000"/>
                        </a:lnSpc>
                        <a:spcAft>
                          <a:spcPts val="0"/>
                        </a:spcAft>
                      </a:pPr>
                      <a:r>
                        <a:rPr lang="tr-TR" sz="1600">
                          <a:effectLst/>
                        </a:rPr>
                        <a:t>10</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İçme Suyunda </a:t>
                      </a:r>
                      <a:r>
                        <a:rPr lang="tr-TR" sz="1600" dirty="0" err="1">
                          <a:effectLst/>
                        </a:rPr>
                        <a:t>Bromat</a:t>
                      </a:r>
                      <a:r>
                        <a:rPr lang="tr-TR" sz="1600" dirty="0">
                          <a:effectLst/>
                        </a:rPr>
                        <a:t>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4277307135"/>
                  </a:ext>
                </a:extLst>
              </a:tr>
              <a:tr h="792633">
                <a:tc>
                  <a:txBody>
                    <a:bodyPr/>
                    <a:lstStyle/>
                    <a:p>
                      <a:pPr algn="l">
                        <a:lnSpc>
                          <a:spcPct val="115000"/>
                        </a:lnSpc>
                        <a:spcAft>
                          <a:spcPts val="0"/>
                        </a:spcAft>
                      </a:pPr>
                      <a:r>
                        <a:rPr lang="tr-TR" sz="1600" dirty="0">
                          <a:effectLst/>
                        </a:rPr>
                        <a:t>11</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İçme Suyunda Arsenik (As), Bakır (Cu), Demir (Fe), Kadmiyum (</a:t>
                      </a:r>
                      <a:r>
                        <a:rPr lang="tr-TR" sz="1600" dirty="0" err="1">
                          <a:effectLst/>
                        </a:rPr>
                        <a:t>Cd</a:t>
                      </a:r>
                      <a:r>
                        <a:rPr lang="tr-TR" sz="1600" dirty="0">
                          <a:effectLst/>
                        </a:rPr>
                        <a:t>), Çinko (</a:t>
                      </a:r>
                      <a:r>
                        <a:rPr lang="tr-TR" sz="1600" dirty="0" err="1">
                          <a:effectLst/>
                        </a:rPr>
                        <a:t>Zn</a:t>
                      </a:r>
                      <a:r>
                        <a:rPr lang="tr-TR" sz="1600" dirty="0">
                          <a:effectLst/>
                        </a:rPr>
                        <a:t>), Mangan (Mn), Magnezyum (Mg), Nikel (</a:t>
                      </a:r>
                      <a:r>
                        <a:rPr lang="tr-TR" sz="1600" dirty="0" err="1">
                          <a:effectLst/>
                        </a:rPr>
                        <a:t>Ni</a:t>
                      </a:r>
                      <a:r>
                        <a:rPr lang="tr-TR" sz="1600" dirty="0">
                          <a:effectLst/>
                        </a:rPr>
                        <a:t>), Krom (Cr), Kurşun (Pb), Selenyum (Se) Kalsiyum (</a:t>
                      </a:r>
                      <a:r>
                        <a:rPr lang="tr-TR" sz="1600" dirty="0" err="1">
                          <a:effectLst/>
                        </a:rPr>
                        <a:t>Ca</a:t>
                      </a:r>
                      <a:r>
                        <a:rPr lang="tr-TR" sz="1600" dirty="0">
                          <a:effectLst/>
                        </a:rPr>
                        <a:t>), Sodyum (</a:t>
                      </a:r>
                      <a:r>
                        <a:rPr lang="tr-TR" sz="1600" dirty="0" err="1">
                          <a:effectLst/>
                        </a:rPr>
                        <a:t>Na</a:t>
                      </a:r>
                      <a:r>
                        <a:rPr lang="tr-TR" sz="1600" dirty="0">
                          <a:effectLst/>
                        </a:rPr>
                        <a:t>), Potasyum (K), Antimon (Sb), Bor (B)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1233969758"/>
                  </a:ext>
                </a:extLst>
              </a:tr>
              <a:tr h="264211">
                <a:tc>
                  <a:txBody>
                    <a:bodyPr/>
                    <a:lstStyle/>
                    <a:p>
                      <a:pPr algn="l">
                        <a:lnSpc>
                          <a:spcPct val="115000"/>
                        </a:lnSpc>
                        <a:spcAft>
                          <a:spcPts val="0"/>
                        </a:spcAft>
                      </a:pPr>
                      <a:r>
                        <a:rPr lang="tr-TR" sz="1600">
                          <a:effectLst/>
                        </a:rPr>
                        <a:t>12</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İçme Suyunda Alev Fotometresi İle Potasyum, Sodyum, Kalsiyum Ve Lityum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4240261049"/>
                  </a:ext>
                </a:extLst>
              </a:tr>
              <a:tr h="264211">
                <a:tc>
                  <a:txBody>
                    <a:bodyPr/>
                    <a:lstStyle/>
                    <a:p>
                      <a:pPr algn="l">
                        <a:lnSpc>
                          <a:spcPct val="115000"/>
                        </a:lnSpc>
                        <a:spcAft>
                          <a:spcPts val="0"/>
                        </a:spcAft>
                      </a:pPr>
                      <a:r>
                        <a:rPr lang="tr-TR" sz="1600">
                          <a:effectLst/>
                        </a:rPr>
                        <a:t>13</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Toplam Çözünmüş Katı Madde Tayini (TDS)</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1215133138"/>
                  </a:ext>
                </a:extLst>
              </a:tr>
              <a:tr h="264211">
                <a:tc>
                  <a:txBody>
                    <a:bodyPr/>
                    <a:lstStyle/>
                    <a:p>
                      <a:pPr algn="l">
                        <a:lnSpc>
                          <a:spcPct val="115000"/>
                        </a:lnSpc>
                        <a:spcAft>
                          <a:spcPts val="0"/>
                        </a:spcAft>
                      </a:pPr>
                      <a:r>
                        <a:rPr lang="tr-TR" sz="1600">
                          <a:effectLst/>
                        </a:rPr>
                        <a:t>14</a:t>
                      </a:r>
                      <a:endParaRPr lang="tr-TR" sz="1600" b="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İçme Suyunda  Renk Analizi</a:t>
                      </a:r>
                      <a:endParaRPr lang="tr-TR" sz="1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4186666106"/>
                  </a:ext>
                </a:extLst>
              </a:tr>
            </a:tbl>
          </a:graphicData>
        </a:graphic>
      </p:graphicFrame>
    </p:spTree>
    <p:extLst>
      <p:ext uri="{BB962C8B-B14F-4D97-AF65-F5344CB8AC3E}">
        <p14:creationId xmlns:p14="http://schemas.microsoft.com/office/powerpoint/2010/main" xmlns="" val="166891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2499" y="257053"/>
            <a:ext cx="9431215" cy="1184886"/>
          </a:xfrm>
        </p:spPr>
        <p:txBody>
          <a:bodyPr>
            <a:normAutofit/>
          </a:bodyPr>
          <a:lstStyle/>
          <a:p>
            <a:pPr algn="ctr"/>
            <a:r>
              <a:rPr lang="tr-TR" sz="3200" b="1" dirty="0">
                <a:latin typeface="+mn-lt"/>
              </a:rPr>
              <a:t>Gıda Analizleri</a:t>
            </a:r>
          </a:p>
        </p:txBody>
      </p:sp>
      <p:graphicFrame>
        <p:nvGraphicFramePr>
          <p:cNvPr id="4" name="Tablo 3"/>
          <p:cNvGraphicFramePr>
            <a:graphicFrameLocks noGrp="1"/>
          </p:cNvGraphicFramePr>
          <p:nvPr>
            <p:extLst>
              <p:ext uri="{D42A27DB-BD31-4B8C-83A1-F6EECF244321}">
                <p14:modId xmlns:p14="http://schemas.microsoft.com/office/powerpoint/2010/main" xmlns="" val="427669765"/>
              </p:ext>
            </p:extLst>
          </p:nvPr>
        </p:nvGraphicFramePr>
        <p:xfrm>
          <a:off x="1365455" y="1254421"/>
          <a:ext cx="7940778" cy="2580356"/>
        </p:xfrm>
        <a:graphic>
          <a:graphicData uri="http://schemas.openxmlformats.org/drawingml/2006/table">
            <a:tbl>
              <a:tblPr firstRow="1" bandRow="1">
                <a:tableStyleId>{F5AB1C69-6EDB-4FF4-983F-18BD219EF322}</a:tableStyleId>
              </a:tblPr>
              <a:tblGrid>
                <a:gridCol w="1113602">
                  <a:extLst>
                    <a:ext uri="{9D8B030D-6E8A-4147-A177-3AD203B41FA5}">
                      <a16:colId xmlns:a16="http://schemas.microsoft.com/office/drawing/2014/main" xmlns="" val="3322109369"/>
                    </a:ext>
                  </a:extLst>
                </a:gridCol>
                <a:gridCol w="6827176">
                  <a:extLst>
                    <a:ext uri="{9D8B030D-6E8A-4147-A177-3AD203B41FA5}">
                      <a16:colId xmlns:a16="http://schemas.microsoft.com/office/drawing/2014/main" xmlns="" val="1122426288"/>
                    </a:ext>
                  </a:extLst>
                </a:gridCol>
              </a:tblGrid>
              <a:tr h="250923">
                <a:tc>
                  <a:txBody>
                    <a:bodyPr/>
                    <a:lstStyle/>
                    <a:p>
                      <a:pPr algn="just">
                        <a:lnSpc>
                          <a:spcPct val="115000"/>
                        </a:lnSpc>
                        <a:spcAft>
                          <a:spcPts val="0"/>
                        </a:spcAft>
                      </a:pPr>
                      <a:r>
                        <a:rPr lang="tr-TR" sz="1600" dirty="0">
                          <a:solidFill>
                            <a:schemeClr val="tx1"/>
                          </a:solidFill>
                          <a:effectLst/>
                        </a:rPr>
                        <a:t>Sıra No</a:t>
                      </a:r>
                      <a:endParaRPr lang="tr-TR"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solidFill>
                            <a:schemeClr val="tx1"/>
                          </a:solidFill>
                          <a:effectLst/>
                        </a:rPr>
                        <a:t>Yapılan Analizler (devam)</a:t>
                      </a:r>
                      <a:endParaRPr lang="tr-TR"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3853257085"/>
                  </a:ext>
                </a:extLst>
              </a:tr>
              <a:tr h="238347">
                <a:tc>
                  <a:txBody>
                    <a:bodyPr/>
                    <a:lstStyle/>
                    <a:p>
                      <a:pPr algn="l">
                        <a:lnSpc>
                          <a:spcPct val="115000"/>
                        </a:lnSpc>
                        <a:spcAft>
                          <a:spcPts val="0"/>
                        </a:spcAft>
                      </a:pPr>
                      <a:r>
                        <a:rPr lang="tr-TR" sz="1600" dirty="0">
                          <a:effectLst/>
                        </a:rPr>
                        <a:t>15</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Tüm Organik-inorganik Maddelerde Erime Noktası Tayini</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3377201287"/>
                  </a:ext>
                </a:extLst>
              </a:tr>
              <a:tr h="238347">
                <a:tc>
                  <a:txBody>
                    <a:bodyPr/>
                    <a:lstStyle/>
                    <a:p>
                      <a:pPr algn="l">
                        <a:lnSpc>
                          <a:spcPct val="115000"/>
                        </a:lnSpc>
                        <a:spcAft>
                          <a:spcPts val="0"/>
                        </a:spcAft>
                      </a:pPr>
                      <a:r>
                        <a:rPr lang="tr-TR" sz="1600" dirty="0">
                          <a:effectLst/>
                        </a:rPr>
                        <a:t>16</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Gıda </a:t>
                      </a:r>
                      <a:r>
                        <a:rPr lang="tr-TR" sz="1600" dirty="0" err="1">
                          <a:effectLst/>
                        </a:rPr>
                        <a:t>pH</a:t>
                      </a:r>
                      <a:r>
                        <a:rPr lang="tr-TR" sz="1600" dirty="0">
                          <a:effectLst/>
                        </a:rPr>
                        <a:t> Analizi</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11925478"/>
                  </a:ext>
                </a:extLst>
              </a:tr>
              <a:tr h="238347">
                <a:tc>
                  <a:txBody>
                    <a:bodyPr/>
                    <a:lstStyle/>
                    <a:p>
                      <a:pPr algn="l">
                        <a:lnSpc>
                          <a:spcPct val="115000"/>
                        </a:lnSpc>
                        <a:spcAft>
                          <a:spcPts val="0"/>
                        </a:spcAft>
                      </a:pPr>
                      <a:r>
                        <a:rPr lang="tr-TR" sz="1600" dirty="0">
                          <a:effectLst/>
                        </a:rPr>
                        <a:t>17</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Gıda İletkenlik Analizi</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3635714869"/>
                  </a:ext>
                </a:extLst>
              </a:tr>
              <a:tr h="204216">
                <a:tc>
                  <a:txBody>
                    <a:bodyPr/>
                    <a:lstStyle/>
                    <a:p>
                      <a:pPr algn="l">
                        <a:lnSpc>
                          <a:spcPct val="115000"/>
                        </a:lnSpc>
                        <a:spcAft>
                          <a:spcPts val="0"/>
                        </a:spcAft>
                      </a:pPr>
                      <a:r>
                        <a:rPr lang="tr-TR" sz="1600" dirty="0">
                          <a:effectLst/>
                        </a:rPr>
                        <a:t>18</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Nem Tayini</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2381641250"/>
                  </a:ext>
                </a:extLst>
              </a:tr>
              <a:tr h="238347">
                <a:tc>
                  <a:txBody>
                    <a:bodyPr/>
                    <a:lstStyle/>
                    <a:p>
                      <a:pPr algn="l">
                        <a:lnSpc>
                          <a:spcPct val="115000"/>
                        </a:lnSpc>
                        <a:spcAft>
                          <a:spcPts val="0"/>
                        </a:spcAft>
                      </a:pPr>
                      <a:r>
                        <a:rPr lang="tr-TR" sz="1600" dirty="0">
                          <a:effectLst/>
                        </a:rPr>
                        <a:t>19</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Yağ </a:t>
                      </a:r>
                      <a:r>
                        <a:rPr lang="tr-TR" sz="1600" dirty="0" err="1">
                          <a:effectLst/>
                        </a:rPr>
                        <a:t>Ekstraksiyonu</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3114784977"/>
                  </a:ext>
                </a:extLst>
              </a:tr>
              <a:tr h="238347">
                <a:tc>
                  <a:txBody>
                    <a:bodyPr/>
                    <a:lstStyle/>
                    <a:p>
                      <a:pPr algn="l">
                        <a:lnSpc>
                          <a:spcPct val="115000"/>
                        </a:lnSpc>
                        <a:spcAft>
                          <a:spcPts val="0"/>
                        </a:spcAft>
                      </a:pPr>
                      <a:r>
                        <a:rPr lang="tr-TR" sz="1600" dirty="0">
                          <a:effectLst/>
                        </a:rPr>
                        <a:t>20</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t>UHPLC’ de</a:t>
                      </a:r>
                      <a:r>
                        <a:rPr lang="tr-TR" sz="1600" baseline="0" dirty="0"/>
                        <a:t> Kalitatif, Kantitatif Analizler </a:t>
                      </a:r>
                    </a:p>
                  </a:txBody>
                  <a:tcPr marL="48934" marR="48934" marT="0" marB="0"/>
                </a:tc>
                <a:extLst>
                  <a:ext uri="{0D108BD9-81ED-4DB2-BD59-A6C34878D82A}">
                    <a16:rowId xmlns:a16="http://schemas.microsoft.com/office/drawing/2014/main" xmlns="" val="983982235"/>
                  </a:ext>
                </a:extLst>
              </a:tr>
              <a:tr h="337028">
                <a:tc>
                  <a:txBody>
                    <a:bodyPr/>
                    <a:lstStyle/>
                    <a:p>
                      <a:pPr algn="l">
                        <a:lnSpc>
                          <a:spcPct val="115000"/>
                        </a:lnSpc>
                        <a:spcAft>
                          <a:spcPts val="0"/>
                        </a:spcAft>
                      </a:pPr>
                      <a:r>
                        <a:rPr lang="tr-TR" sz="1600" dirty="0">
                          <a:effectLst/>
                        </a:rPr>
                        <a:t>21</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r-TR" sz="1600" dirty="0"/>
                        <a:t>LCMS/MS’ de</a:t>
                      </a:r>
                      <a:r>
                        <a:rPr lang="tr-TR" sz="1600" baseline="0" dirty="0"/>
                        <a:t> Kalitatif, Kantitatif Analizler</a:t>
                      </a:r>
                    </a:p>
                  </a:txBody>
                  <a:tcPr marL="48934" marR="48934" marT="0" marB="0"/>
                </a:tc>
                <a:extLst>
                  <a:ext uri="{0D108BD9-81ED-4DB2-BD59-A6C34878D82A}">
                    <a16:rowId xmlns:a16="http://schemas.microsoft.com/office/drawing/2014/main" xmlns="" val="3403487252"/>
                  </a:ext>
                </a:extLst>
              </a:tr>
              <a:tr h="238347">
                <a:tc>
                  <a:txBody>
                    <a:bodyPr/>
                    <a:lstStyle/>
                    <a:p>
                      <a:pPr algn="l">
                        <a:lnSpc>
                          <a:spcPct val="115000"/>
                        </a:lnSpc>
                        <a:spcAft>
                          <a:spcPts val="0"/>
                        </a:spcAft>
                      </a:pPr>
                      <a:r>
                        <a:rPr lang="tr-TR" sz="1600" dirty="0">
                          <a:effectLst/>
                        </a:rPr>
                        <a:t>22</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tc>
                  <a:txBody>
                    <a:bodyPr/>
                    <a:lstStyle/>
                    <a:p>
                      <a:pPr algn="l">
                        <a:lnSpc>
                          <a:spcPct val="115000"/>
                        </a:lnSpc>
                        <a:spcAft>
                          <a:spcPts val="0"/>
                        </a:spcAft>
                      </a:pPr>
                      <a:r>
                        <a:rPr lang="tr-TR" sz="1600" dirty="0">
                          <a:effectLst/>
                        </a:rPr>
                        <a:t>Uçucu Yağ </a:t>
                      </a:r>
                      <a:r>
                        <a:rPr lang="tr-TR" sz="1600" dirty="0" err="1">
                          <a:effectLst/>
                        </a:rPr>
                        <a:t>Ekstraksiyonu</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8934" marR="48934" marT="0" marB="0"/>
                </a:tc>
                <a:extLst>
                  <a:ext uri="{0D108BD9-81ED-4DB2-BD59-A6C34878D82A}">
                    <a16:rowId xmlns:a16="http://schemas.microsoft.com/office/drawing/2014/main" xmlns="" val="3056678787"/>
                  </a:ext>
                </a:extLst>
              </a:tr>
            </a:tbl>
          </a:graphicData>
        </a:graphic>
      </p:graphicFrame>
      <p:sp>
        <p:nvSpPr>
          <p:cNvPr id="5" name="İçerik Yer Tutucusu 2"/>
          <p:cNvSpPr txBox="1">
            <a:spLocks/>
          </p:cNvSpPr>
          <p:nvPr/>
        </p:nvSpPr>
        <p:spPr>
          <a:xfrm>
            <a:off x="952499" y="4172399"/>
            <a:ext cx="9838593" cy="1538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b="1" u="sng" dirty="0"/>
              <a:t>Öne Çıkan Analiz Hizmetleri</a:t>
            </a:r>
          </a:p>
          <a:p>
            <a:pPr marL="0" fontAlgn="t">
              <a:lnSpc>
                <a:spcPct val="115000"/>
              </a:lnSpc>
              <a:spcBef>
                <a:spcPts val="0"/>
              </a:spcBef>
            </a:pPr>
            <a:r>
              <a:rPr lang="tr-TR" sz="1800" dirty="0"/>
              <a:t>Gıda analizleri kapsamında, merkezimizde en çok talep edilen analizler; </a:t>
            </a:r>
            <a:r>
              <a:rPr lang="tr-TR" sz="1800" dirty="0" err="1">
                <a:solidFill>
                  <a:srgbClr val="C00000"/>
                </a:solidFill>
              </a:rPr>
              <a:t>Dumas</a:t>
            </a:r>
            <a:r>
              <a:rPr lang="tr-TR" sz="1800" dirty="0">
                <a:solidFill>
                  <a:srgbClr val="C00000"/>
                </a:solidFill>
              </a:rPr>
              <a:t> Yöntemi İle Azot Miktarı Tayini, Su kalite analizleri, yağ </a:t>
            </a:r>
            <a:r>
              <a:rPr lang="tr-TR" sz="1800" dirty="0" err="1">
                <a:solidFill>
                  <a:srgbClr val="C00000"/>
                </a:solidFill>
              </a:rPr>
              <a:t>ekstraksiyonu</a:t>
            </a:r>
            <a:r>
              <a:rPr lang="tr-TR" sz="1800" dirty="0">
                <a:solidFill>
                  <a:srgbClr val="C00000"/>
                </a:solidFill>
              </a:rPr>
              <a:t> ve </a:t>
            </a:r>
            <a:r>
              <a:rPr lang="fr-FR" sz="1800" dirty="0">
                <a:solidFill>
                  <a:srgbClr val="C00000"/>
                </a:solidFill>
              </a:rPr>
              <a:t>UHPLC’ </a:t>
            </a:r>
            <a:r>
              <a:rPr lang="tr-TR" sz="1800" dirty="0">
                <a:solidFill>
                  <a:srgbClr val="C00000"/>
                </a:solidFill>
              </a:rPr>
              <a:t>d</a:t>
            </a:r>
            <a:r>
              <a:rPr lang="fr-FR" sz="1800" dirty="0">
                <a:solidFill>
                  <a:srgbClr val="C00000"/>
                </a:solidFill>
              </a:rPr>
              <a:t>e </a:t>
            </a:r>
            <a:r>
              <a:rPr lang="fr-FR" sz="1800" dirty="0" err="1">
                <a:solidFill>
                  <a:srgbClr val="C00000"/>
                </a:solidFill>
              </a:rPr>
              <a:t>Kalitatif</a:t>
            </a:r>
            <a:r>
              <a:rPr lang="fr-FR" sz="1800" dirty="0">
                <a:solidFill>
                  <a:srgbClr val="C00000"/>
                </a:solidFill>
              </a:rPr>
              <a:t>, </a:t>
            </a:r>
            <a:r>
              <a:rPr lang="fr-FR" sz="1800" dirty="0" err="1">
                <a:solidFill>
                  <a:srgbClr val="C00000"/>
                </a:solidFill>
              </a:rPr>
              <a:t>Kantitatif</a:t>
            </a:r>
            <a:r>
              <a:rPr lang="fr-FR" sz="1800" dirty="0">
                <a:solidFill>
                  <a:srgbClr val="C00000"/>
                </a:solidFill>
              </a:rPr>
              <a:t> </a:t>
            </a:r>
            <a:r>
              <a:rPr lang="fr-FR" sz="1800" dirty="0" err="1">
                <a:solidFill>
                  <a:srgbClr val="C00000"/>
                </a:solidFill>
              </a:rPr>
              <a:t>Analizler</a:t>
            </a:r>
            <a:r>
              <a:rPr lang="tr-TR" sz="1800" dirty="0">
                <a:solidFill>
                  <a:srgbClr val="C00000"/>
                </a:solidFill>
              </a:rPr>
              <a:t>.</a:t>
            </a:r>
            <a:endParaRPr lang="fr-FR" sz="1800" dirty="0">
              <a:solidFill>
                <a:srgbClr val="C00000"/>
              </a:solidFill>
            </a:endParaRPr>
          </a:p>
          <a:p>
            <a:pPr marL="0" fontAlgn="t">
              <a:lnSpc>
                <a:spcPct val="115000"/>
              </a:lnSpc>
              <a:spcBef>
                <a:spcPts val="0"/>
              </a:spcBef>
            </a:pPr>
            <a:endParaRPr lang="tr-TR"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0" fontAlgn="t">
              <a:lnSpc>
                <a:spcPct val="115000"/>
              </a:lnSpc>
              <a:spcBef>
                <a:spcPts val="0"/>
              </a:spcBef>
            </a:pPr>
            <a:endParaRPr lang="tr-TR" sz="2000" dirty="0">
              <a:solidFill>
                <a:srgbClr val="C00000"/>
              </a:solidFill>
            </a:endParaRPr>
          </a:p>
        </p:txBody>
      </p:sp>
    </p:spTree>
    <p:extLst>
      <p:ext uri="{BB962C8B-B14F-4D97-AF65-F5344CB8AC3E}">
        <p14:creationId xmlns:p14="http://schemas.microsoft.com/office/powerpoint/2010/main" xmlns="" val="2058465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52499" y="257053"/>
            <a:ext cx="9431215" cy="1184886"/>
          </a:xfrm>
        </p:spPr>
        <p:txBody>
          <a:bodyPr>
            <a:normAutofit/>
          </a:bodyPr>
          <a:lstStyle/>
          <a:p>
            <a:pPr algn="ctr"/>
            <a:r>
              <a:rPr lang="tr-TR" sz="3200" b="1" dirty="0">
                <a:latin typeface="+mn-lt"/>
              </a:rPr>
              <a:t>Gıda Analizleri</a:t>
            </a:r>
          </a:p>
        </p:txBody>
      </p:sp>
      <p:sp>
        <p:nvSpPr>
          <p:cNvPr id="6" name="İçerik Yer Tutucusu 2"/>
          <p:cNvSpPr txBox="1">
            <a:spLocks/>
          </p:cNvSpPr>
          <p:nvPr/>
        </p:nvSpPr>
        <p:spPr>
          <a:xfrm>
            <a:off x="2078953" y="5042553"/>
            <a:ext cx="9838593" cy="1538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000" b="1" u="sng" dirty="0"/>
              <a:t>Öne Çıkan Analiz Hizmetleri</a:t>
            </a:r>
          </a:p>
          <a:p>
            <a:pPr marL="0" fontAlgn="t">
              <a:lnSpc>
                <a:spcPct val="115000"/>
              </a:lnSpc>
              <a:spcBef>
                <a:spcPts val="0"/>
              </a:spcBef>
            </a:pPr>
            <a:r>
              <a:rPr lang="tr-TR" sz="1800" dirty="0"/>
              <a:t>Bal analizleri kapsamında, merkezimizde en çok talep edilen analizler; </a:t>
            </a:r>
            <a:r>
              <a:rPr lang="tr-TR" sz="1800" dirty="0">
                <a:solidFill>
                  <a:srgbClr val="C00000"/>
                </a:solidFill>
              </a:rPr>
              <a:t>C4 Şeker- </a:t>
            </a:r>
            <a:r>
              <a:rPr lang="tr-TR" sz="1800" baseline="30000" dirty="0">
                <a:solidFill>
                  <a:srgbClr val="C00000"/>
                </a:solidFill>
                <a:effectLst/>
              </a:rPr>
              <a:t>13</a:t>
            </a:r>
            <a:r>
              <a:rPr lang="tr-TR" sz="1800" dirty="0">
                <a:solidFill>
                  <a:srgbClr val="C00000"/>
                </a:solidFill>
                <a:effectLst/>
              </a:rPr>
              <a:t>C/</a:t>
            </a:r>
            <a:r>
              <a:rPr lang="tr-TR" sz="1800" baseline="30000" dirty="0">
                <a:solidFill>
                  <a:srgbClr val="C00000"/>
                </a:solidFill>
                <a:effectLst/>
              </a:rPr>
              <a:t>12</a:t>
            </a:r>
            <a:r>
              <a:rPr lang="tr-TR" sz="1800" dirty="0">
                <a:solidFill>
                  <a:srgbClr val="C00000"/>
                </a:solidFill>
                <a:effectLst/>
              </a:rPr>
              <a:t>C </a:t>
            </a:r>
            <a:r>
              <a:rPr lang="tr-TR" sz="1800" dirty="0">
                <a:solidFill>
                  <a:srgbClr val="C00000"/>
                </a:solidFill>
              </a:rPr>
              <a:t>Oran Analizi, Şeker Bileşenleri ve </a:t>
            </a:r>
            <a:r>
              <a:rPr lang="tr-TR" sz="1800" dirty="0" err="1">
                <a:solidFill>
                  <a:srgbClr val="C00000"/>
                </a:solidFill>
              </a:rPr>
              <a:t>Prolin</a:t>
            </a:r>
            <a:r>
              <a:rPr lang="tr-TR" sz="1800" dirty="0">
                <a:solidFill>
                  <a:srgbClr val="C00000"/>
                </a:solidFill>
              </a:rPr>
              <a:t> analizidir.</a:t>
            </a:r>
            <a:endParaRPr lang="tr-TR" sz="2000" dirty="0">
              <a:solidFill>
                <a:srgbClr val="C00000"/>
              </a:solidFill>
            </a:endParaRPr>
          </a:p>
        </p:txBody>
      </p:sp>
      <p:graphicFrame>
        <p:nvGraphicFramePr>
          <p:cNvPr id="7" name="Tablo 6"/>
          <p:cNvGraphicFramePr>
            <a:graphicFrameLocks noGrp="1"/>
          </p:cNvGraphicFramePr>
          <p:nvPr>
            <p:extLst>
              <p:ext uri="{D42A27DB-BD31-4B8C-83A1-F6EECF244321}">
                <p14:modId xmlns:p14="http://schemas.microsoft.com/office/powerpoint/2010/main" xmlns="" val="2324327525"/>
              </p:ext>
            </p:extLst>
          </p:nvPr>
        </p:nvGraphicFramePr>
        <p:xfrm>
          <a:off x="736850" y="0"/>
          <a:ext cx="10820400" cy="5089853"/>
        </p:xfrm>
        <a:graphic>
          <a:graphicData uri="http://schemas.openxmlformats.org/drawingml/2006/table">
            <a:tbl>
              <a:tblPr firstRow="1" bandRow="1">
                <a:tableStyleId>{F5AB1C69-6EDB-4FF4-983F-18BD219EF322}</a:tableStyleId>
              </a:tblPr>
              <a:tblGrid>
                <a:gridCol w="1507722">
                  <a:extLst>
                    <a:ext uri="{9D8B030D-6E8A-4147-A177-3AD203B41FA5}">
                      <a16:colId xmlns:a16="http://schemas.microsoft.com/office/drawing/2014/main" xmlns="" val="2774246340"/>
                    </a:ext>
                  </a:extLst>
                </a:gridCol>
                <a:gridCol w="9312678">
                  <a:extLst>
                    <a:ext uri="{9D8B030D-6E8A-4147-A177-3AD203B41FA5}">
                      <a16:colId xmlns:a16="http://schemas.microsoft.com/office/drawing/2014/main" xmlns="" val="518488889"/>
                    </a:ext>
                  </a:extLst>
                </a:gridCol>
              </a:tblGrid>
              <a:tr h="272685">
                <a:tc gridSpan="2">
                  <a:txBody>
                    <a:bodyPr/>
                    <a:lstStyle/>
                    <a:p>
                      <a:pPr algn="ctr">
                        <a:lnSpc>
                          <a:spcPct val="115000"/>
                        </a:lnSpc>
                        <a:spcAft>
                          <a:spcPts val="0"/>
                        </a:spcAft>
                      </a:pPr>
                      <a:r>
                        <a:rPr lang="tr-TR" sz="2000" dirty="0">
                          <a:solidFill>
                            <a:schemeClr val="tx1"/>
                          </a:solidFill>
                          <a:effectLst/>
                        </a:rPr>
                        <a:t>Bal Analizleri</a:t>
                      </a:r>
                      <a:endParaRPr lang="tr-TR" sz="2000" dirty="0">
                        <a:solidFill>
                          <a:schemeClr val="tx1"/>
                        </a:solidFill>
                        <a:effectLst/>
                        <a:latin typeface="Arial" panose="020B0604020202020204" pitchFamily="34" charset="0"/>
                        <a:ea typeface="Calibri" panose="020F0502020204030204" pitchFamily="34" charset="0"/>
                      </a:endParaRPr>
                    </a:p>
                  </a:txBody>
                  <a:tcPr marL="44816" marR="44816" marT="7469" marB="0"/>
                </a:tc>
                <a:tc hMerge="1">
                  <a:txBody>
                    <a:bodyPr/>
                    <a:lstStyle/>
                    <a:p>
                      <a:endParaRPr lang="tr-TR"/>
                    </a:p>
                  </a:txBody>
                  <a:tcPr/>
                </a:tc>
                <a:extLst>
                  <a:ext uri="{0D108BD9-81ED-4DB2-BD59-A6C34878D82A}">
                    <a16:rowId xmlns:a16="http://schemas.microsoft.com/office/drawing/2014/main" xmlns="" val="4125853115"/>
                  </a:ext>
                </a:extLst>
              </a:tr>
              <a:tr h="335185">
                <a:tc>
                  <a:txBody>
                    <a:bodyPr/>
                    <a:lstStyle/>
                    <a:p>
                      <a:pPr>
                        <a:lnSpc>
                          <a:spcPct val="115000"/>
                        </a:lnSpc>
                        <a:spcAft>
                          <a:spcPts val="0"/>
                        </a:spcAft>
                      </a:pPr>
                      <a:r>
                        <a:rPr lang="tr-TR" sz="1600" b="1" dirty="0">
                          <a:effectLst/>
                        </a:rPr>
                        <a:t>Sıra No</a:t>
                      </a:r>
                      <a:endParaRPr lang="tr-TR" sz="1600" b="1"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b="1" dirty="0">
                          <a:effectLst/>
                        </a:rPr>
                        <a:t>Analiz</a:t>
                      </a:r>
                      <a:endParaRPr lang="tr-TR" sz="1600" b="1"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1809168699"/>
                  </a:ext>
                </a:extLst>
              </a:tr>
              <a:tr h="259020">
                <a:tc>
                  <a:txBody>
                    <a:bodyPr/>
                    <a:lstStyle/>
                    <a:p>
                      <a:pPr>
                        <a:lnSpc>
                          <a:spcPct val="115000"/>
                        </a:lnSpc>
                        <a:spcAft>
                          <a:spcPts val="0"/>
                        </a:spcAft>
                      </a:pPr>
                      <a:r>
                        <a:rPr lang="tr-TR" sz="1600" dirty="0">
                          <a:effectLst/>
                        </a:rPr>
                        <a:t>1</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C4 Şeker- </a:t>
                      </a:r>
                      <a:r>
                        <a:rPr lang="tr-TR" sz="1600" baseline="30000" dirty="0">
                          <a:effectLst/>
                        </a:rPr>
                        <a:t>13</a:t>
                      </a:r>
                      <a:r>
                        <a:rPr lang="tr-TR" sz="1600" dirty="0">
                          <a:effectLst/>
                        </a:rPr>
                        <a:t>C/</a:t>
                      </a:r>
                      <a:r>
                        <a:rPr lang="tr-TR" sz="1600" baseline="30000" dirty="0">
                          <a:effectLst/>
                        </a:rPr>
                        <a:t>12</a:t>
                      </a:r>
                      <a:r>
                        <a:rPr lang="tr-TR" sz="1600" dirty="0">
                          <a:effectLst/>
                        </a:rPr>
                        <a:t>C Oranı Analizi</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256040266"/>
                  </a:ext>
                </a:extLst>
              </a:tr>
              <a:tr h="314303">
                <a:tc>
                  <a:txBody>
                    <a:bodyPr/>
                    <a:lstStyle/>
                    <a:p>
                      <a:pPr>
                        <a:lnSpc>
                          <a:spcPct val="115000"/>
                        </a:lnSpc>
                        <a:spcAft>
                          <a:spcPts val="0"/>
                        </a:spcAft>
                      </a:pPr>
                      <a:r>
                        <a:rPr lang="tr-TR" sz="1600" dirty="0">
                          <a:effectLst/>
                        </a:rPr>
                        <a:t>2</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Şeker Bileşenleri  (UHPLC)</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3603651831"/>
                  </a:ext>
                </a:extLst>
              </a:tr>
              <a:tr h="259020">
                <a:tc>
                  <a:txBody>
                    <a:bodyPr/>
                    <a:lstStyle/>
                    <a:p>
                      <a:pPr>
                        <a:lnSpc>
                          <a:spcPct val="115000"/>
                        </a:lnSpc>
                        <a:spcAft>
                          <a:spcPts val="0"/>
                        </a:spcAft>
                      </a:pPr>
                      <a:r>
                        <a:rPr lang="tr-TR" sz="1600" dirty="0">
                          <a:effectLst/>
                        </a:rPr>
                        <a:t>3</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HMF (UHPLC)</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419309246"/>
                  </a:ext>
                </a:extLst>
              </a:tr>
              <a:tr h="259020">
                <a:tc>
                  <a:txBody>
                    <a:bodyPr/>
                    <a:lstStyle/>
                    <a:p>
                      <a:pPr>
                        <a:lnSpc>
                          <a:spcPct val="115000"/>
                        </a:lnSpc>
                        <a:spcAft>
                          <a:spcPts val="0"/>
                        </a:spcAft>
                      </a:pPr>
                      <a:r>
                        <a:rPr lang="tr-TR" sz="1600" dirty="0">
                          <a:effectLst/>
                        </a:rPr>
                        <a:t>4</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İletkenlik (İletkenlik Cihazı)</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285706110"/>
                  </a:ext>
                </a:extLst>
              </a:tr>
              <a:tr h="259020">
                <a:tc>
                  <a:txBody>
                    <a:bodyPr/>
                    <a:lstStyle/>
                    <a:p>
                      <a:pPr>
                        <a:lnSpc>
                          <a:spcPct val="115000"/>
                        </a:lnSpc>
                        <a:spcAft>
                          <a:spcPts val="0"/>
                        </a:spcAft>
                      </a:pPr>
                      <a:r>
                        <a:rPr lang="tr-TR" sz="1600" dirty="0">
                          <a:effectLst/>
                        </a:rPr>
                        <a:t>5</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err="1">
                          <a:effectLst/>
                        </a:rPr>
                        <a:t>pH</a:t>
                      </a:r>
                      <a:r>
                        <a:rPr lang="en-US" sz="1600" dirty="0">
                          <a:effectLst/>
                        </a:rPr>
                        <a:t> (</a:t>
                      </a:r>
                      <a:r>
                        <a:rPr lang="tr-TR" sz="1600" dirty="0" err="1">
                          <a:effectLst/>
                        </a:rPr>
                        <a:t>pH</a:t>
                      </a:r>
                      <a:r>
                        <a:rPr lang="en-US" sz="1600" dirty="0">
                          <a:effectLst/>
                        </a:rPr>
                        <a:t> </a:t>
                      </a:r>
                      <a:r>
                        <a:rPr lang="en-US" sz="1600" dirty="0" err="1">
                          <a:effectLst/>
                        </a:rPr>
                        <a:t>Metre</a:t>
                      </a:r>
                      <a:r>
                        <a:rPr lang="en-US" sz="1600" dirty="0">
                          <a:effectLst/>
                        </a:rPr>
                        <a:t>)</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845681765"/>
                  </a:ext>
                </a:extLst>
              </a:tr>
              <a:tr h="259020">
                <a:tc>
                  <a:txBody>
                    <a:bodyPr/>
                    <a:lstStyle/>
                    <a:p>
                      <a:pPr>
                        <a:lnSpc>
                          <a:spcPct val="115000"/>
                        </a:lnSpc>
                        <a:spcAft>
                          <a:spcPts val="0"/>
                        </a:spcAft>
                      </a:pPr>
                      <a:r>
                        <a:rPr lang="tr-TR" sz="1600" dirty="0">
                          <a:effectLst/>
                        </a:rPr>
                        <a:t>6</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err="1">
                          <a:effectLst/>
                        </a:rPr>
                        <a:t>Diastaz</a:t>
                      </a:r>
                      <a:r>
                        <a:rPr lang="tr-TR" sz="1600" dirty="0">
                          <a:effectLst/>
                        </a:rPr>
                        <a:t> (UV-VIS </a:t>
                      </a:r>
                      <a:r>
                        <a:rPr lang="tr-TR" sz="1600" dirty="0" err="1">
                          <a:effectLst/>
                        </a:rPr>
                        <a:t>Spektrofotometre</a:t>
                      </a:r>
                      <a:r>
                        <a:rPr lang="tr-TR" sz="1600" dirty="0">
                          <a:effectLst/>
                        </a:rPr>
                        <a:t>)</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2203661110"/>
                  </a:ext>
                </a:extLst>
              </a:tr>
              <a:tr h="290471">
                <a:tc>
                  <a:txBody>
                    <a:bodyPr/>
                    <a:lstStyle/>
                    <a:p>
                      <a:pPr>
                        <a:lnSpc>
                          <a:spcPct val="115000"/>
                        </a:lnSpc>
                        <a:spcAft>
                          <a:spcPts val="0"/>
                        </a:spcAft>
                      </a:pPr>
                      <a:r>
                        <a:rPr lang="tr-TR" sz="1600" dirty="0">
                          <a:effectLst/>
                        </a:rPr>
                        <a:t>7</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err="1">
                          <a:effectLst/>
                        </a:rPr>
                        <a:t>Prolin</a:t>
                      </a:r>
                      <a:r>
                        <a:rPr lang="tr-TR" sz="1600" dirty="0">
                          <a:effectLst/>
                        </a:rPr>
                        <a:t> (UV-VIS </a:t>
                      </a:r>
                      <a:r>
                        <a:rPr lang="tr-TR" sz="1600" dirty="0" err="1">
                          <a:effectLst/>
                        </a:rPr>
                        <a:t>Spektrofotometre</a:t>
                      </a:r>
                      <a:r>
                        <a:rPr lang="tr-TR" sz="1600" dirty="0">
                          <a:effectLst/>
                        </a:rPr>
                        <a:t>)</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3126443476"/>
                  </a:ext>
                </a:extLst>
              </a:tr>
              <a:tr h="270201">
                <a:tc>
                  <a:txBody>
                    <a:bodyPr/>
                    <a:lstStyle/>
                    <a:p>
                      <a:pPr>
                        <a:lnSpc>
                          <a:spcPct val="115000"/>
                        </a:lnSpc>
                        <a:spcAft>
                          <a:spcPts val="0"/>
                        </a:spcAft>
                      </a:pPr>
                      <a:r>
                        <a:rPr lang="tr-TR" sz="1600" dirty="0">
                          <a:effectLst/>
                        </a:rPr>
                        <a:t>8</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Nem (</a:t>
                      </a:r>
                      <a:r>
                        <a:rPr lang="tr-TR" sz="1600" dirty="0" err="1">
                          <a:effectLst/>
                        </a:rPr>
                        <a:t>Abbe</a:t>
                      </a:r>
                      <a:r>
                        <a:rPr lang="tr-TR" sz="1600" dirty="0">
                          <a:effectLst/>
                        </a:rPr>
                        <a:t> </a:t>
                      </a:r>
                      <a:r>
                        <a:rPr lang="tr-TR" sz="1600" dirty="0" err="1">
                          <a:effectLst/>
                        </a:rPr>
                        <a:t>Refraktometresi</a:t>
                      </a:r>
                      <a:r>
                        <a:rPr lang="tr-TR" sz="1600" dirty="0">
                          <a:effectLst/>
                        </a:rPr>
                        <a:t>)</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1544668884"/>
                  </a:ext>
                </a:extLst>
              </a:tr>
              <a:tr h="259020">
                <a:tc>
                  <a:txBody>
                    <a:bodyPr/>
                    <a:lstStyle/>
                    <a:p>
                      <a:pPr>
                        <a:lnSpc>
                          <a:spcPct val="115000"/>
                        </a:lnSpc>
                        <a:spcAft>
                          <a:spcPts val="0"/>
                        </a:spcAft>
                      </a:pPr>
                      <a:r>
                        <a:rPr lang="tr-TR" sz="1600" dirty="0">
                          <a:effectLst/>
                        </a:rPr>
                        <a:t>9</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Serbest Asitlik (</a:t>
                      </a:r>
                      <a:r>
                        <a:rPr lang="tr-TR" sz="1600" dirty="0" err="1">
                          <a:effectLst/>
                        </a:rPr>
                        <a:t>Titrasyon</a:t>
                      </a:r>
                      <a:r>
                        <a:rPr lang="tr-TR" sz="1600" dirty="0">
                          <a:effectLst/>
                        </a:rPr>
                        <a:t>)</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2055833946"/>
                  </a:ext>
                </a:extLst>
              </a:tr>
              <a:tr h="337285">
                <a:tc>
                  <a:txBody>
                    <a:bodyPr/>
                    <a:lstStyle/>
                    <a:p>
                      <a:pPr>
                        <a:lnSpc>
                          <a:spcPct val="115000"/>
                        </a:lnSpc>
                        <a:spcAft>
                          <a:spcPts val="0"/>
                        </a:spcAft>
                      </a:pPr>
                      <a:r>
                        <a:rPr lang="tr-TR" sz="1600" dirty="0">
                          <a:effectLst/>
                        </a:rPr>
                        <a:t>10</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en-US" sz="1600" dirty="0" err="1">
                          <a:effectLst/>
                        </a:rPr>
                        <a:t>Kül</a:t>
                      </a:r>
                      <a:r>
                        <a:rPr lang="en-US" sz="1600" dirty="0">
                          <a:effectLst/>
                        </a:rPr>
                        <a:t> </a:t>
                      </a:r>
                      <a:r>
                        <a:rPr lang="en-US" sz="1600" dirty="0" err="1">
                          <a:effectLst/>
                        </a:rPr>
                        <a:t>Tayini</a:t>
                      </a:r>
                      <a:r>
                        <a:rPr lang="en-US" sz="1600" dirty="0">
                          <a:effectLst/>
                        </a:rPr>
                        <a:t> (</a:t>
                      </a:r>
                      <a:r>
                        <a:rPr lang="en-US" sz="1600" dirty="0" err="1">
                          <a:effectLst/>
                        </a:rPr>
                        <a:t>Gravimetrik</a:t>
                      </a:r>
                      <a:r>
                        <a:rPr lang="en-US" sz="1600" dirty="0">
                          <a:effectLst/>
                        </a:rPr>
                        <a:t>)</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215856083"/>
                  </a:ext>
                </a:extLst>
              </a:tr>
              <a:tr h="259020">
                <a:tc>
                  <a:txBody>
                    <a:bodyPr/>
                    <a:lstStyle/>
                    <a:p>
                      <a:pPr>
                        <a:lnSpc>
                          <a:spcPct val="115000"/>
                        </a:lnSpc>
                        <a:spcAft>
                          <a:spcPts val="0"/>
                        </a:spcAft>
                      </a:pPr>
                      <a:r>
                        <a:rPr lang="tr-TR" sz="1600" dirty="0">
                          <a:effectLst/>
                        </a:rPr>
                        <a:t>11</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Suda Çözünmeyen Madde Tayini</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351574136"/>
                  </a:ext>
                </a:extLst>
              </a:tr>
              <a:tr h="262325">
                <a:tc>
                  <a:txBody>
                    <a:bodyPr/>
                    <a:lstStyle/>
                    <a:p>
                      <a:pPr>
                        <a:lnSpc>
                          <a:spcPct val="115000"/>
                        </a:lnSpc>
                        <a:spcAft>
                          <a:spcPts val="0"/>
                        </a:spcAft>
                      </a:pPr>
                      <a:r>
                        <a:rPr lang="tr-TR" sz="1600" dirty="0">
                          <a:effectLst/>
                        </a:rPr>
                        <a:t>12</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Alınabilir Mikro elementler (As, Cu, Fe, </a:t>
                      </a:r>
                      <a:r>
                        <a:rPr lang="tr-TR" sz="1600" dirty="0" err="1">
                          <a:effectLst/>
                        </a:rPr>
                        <a:t>Cd</a:t>
                      </a:r>
                      <a:r>
                        <a:rPr lang="tr-TR" sz="1600" dirty="0">
                          <a:effectLst/>
                        </a:rPr>
                        <a:t>, </a:t>
                      </a:r>
                      <a:r>
                        <a:rPr lang="tr-TR" sz="1600" dirty="0" err="1">
                          <a:effectLst/>
                        </a:rPr>
                        <a:t>Sn</a:t>
                      </a:r>
                      <a:r>
                        <a:rPr lang="tr-TR" sz="1600" dirty="0">
                          <a:effectLst/>
                        </a:rPr>
                        <a:t>, </a:t>
                      </a:r>
                      <a:r>
                        <a:rPr lang="tr-TR" sz="1600" dirty="0" err="1">
                          <a:effectLst/>
                        </a:rPr>
                        <a:t>Zn</a:t>
                      </a:r>
                      <a:r>
                        <a:rPr lang="tr-TR" sz="1600" dirty="0">
                          <a:effectLst/>
                        </a:rPr>
                        <a:t>, Mn, Mg, </a:t>
                      </a:r>
                      <a:r>
                        <a:rPr lang="tr-TR" sz="1600" dirty="0" err="1">
                          <a:effectLst/>
                        </a:rPr>
                        <a:t>Ni</a:t>
                      </a:r>
                      <a:r>
                        <a:rPr lang="tr-TR" sz="1600" dirty="0">
                          <a:effectLst/>
                        </a:rPr>
                        <a:t>, </a:t>
                      </a:r>
                      <a:r>
                        <a:rPr lang="tr-TR" sz="1600" dirty="0" err="1">
                          <a:effectLst/>
                        </a:rPr>
                        <a:t>Co</a:t>
                      </a:r>
                      <a:r>
                        <a:rPr lang="tr-TR" sz="1600" dirty="0">
                          <a:effectLst/>
                        </a:rPr>
                        <a:t>, Cr, </a:t>
                      </a:r>
                      <a:r>
                        <a:rPr lang="tr-TR" sz="1600" dirty="0" err="1">
                          <a:effectLst/>
                        </a:rPr>
                        <a:t>Ag</a:t>
                      </a:r>
                      <a:r>
                        <a:rPr lang="tr-TR" sz="1600" dirty="0">
                          <a:effectLst/>
                        </a:rPr>
                        <a:t>, Pb, </a:t>
                      </a:r>
                      <a:r>
                        <a:rPr lang="tr-TR" sz="1600" dirty="0" err="1">
                          <a:effectLst/>
                        </a:rPr>
                        <a:t>Bi</a:t>
                      </a:r>
                      <a:r>
                        <a:rPr lang="tr-TR" sz="1600" dirty="0">
                          <a:effectLst/>
                        </a:rPr>
                        <a:t>, </a:t>
                      </a:r>
                      <a:r>
                        <a:rPr lang="tr-TR" sz="1600" dirty="0" err="1">
                          <a:effectLst/>
                        </a:rPr>
                        <a:t>Ca</a:t>
                      </a:r>
                      <a:r>
                        <a:rPr lang="tr-TR" sz="1600" dirty="0">
                          <a:effectLst/>
                        </a:rPr>
                        <a:t>, </a:t>
                      </a:r>
                      <a:r>
                        <a:rPr lang="tr-TR" sz="1600" dirty="0" err="1">
                          <a:effectLst/>
                        </a:rPr>
                        <a:t>Na</a:t>
                      </a:r>
                      <a:r>
                        <a:rPr lang="tr-TR" sz="1600" dirty="0">
                          <a:effectLst/>
                        </a:rPr>
                        <a:t>, K, </a:t>
                      </a:r>
                      <a:r>
                        <a:rPr lang="tr-TR" sz="1600" dirty="0" err="1">
                          <a:effectLst/>
                        </a:rPr>
                        <a:t>Mo</a:t>
                      </a:r>
                      <a:r>
                        <a:rPr lang="tr-TR" sz="1600" dirty="0">
                          <a:effectLst/>
                        </a:rPr>
                        <a:t>, Sb, B) (ICP-MS)</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2321645763"/>
                  </a:ext>
                </a:extLst>
              </a:tr>
              <a:tr h="259020">
                <a:tc>
                  <a:txBody>
                    <a:bodyPr/>
                    <a:lstStyle/>
                    <a:p>
                      <a:pPr>
                        <a:lnSpc>
                          <a:spcPct val="115000"/>
                        </a:lnSpc>
                        <a:spcAft>
                          <a:spcPts val="0"/>
                        </a:spcAft>
                      </a:pPr>
                      <a:r>
                        <a:rPr lang="tr-TR" sz="1600" dirty="0">
                          <a:effectLst/>
                        </a:rPr>
                        <a:t>13</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Mikrodalga İle Çözündürme</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1286393914"/>
                  </a:ext>
                </a:extLst>
              </a:tr>
              <a:tr h="259020">
                <a:tc>
                  <a:txBody>
                    <a:bodyPr/>
                    <a:lstStyle/>
                    <a:p>
                      <a:pPr>
                        <a:lnSpc>
                          <a:spcPct val="115000"/>
                        </a:lnSpc>
                        <a:spcAft>
                          <a:spcPts val="0"/>
                        </a:spcAft>
                      </a:pPr>
                      <a:r>
                        <a:rPr lang="tr-TR" sz="1600" dirty="0">
                          <a:effectLst/>
                        </a:rPr>
                        <a:t>14</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Petek Balda Numune Hazırlama</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3438312681"/>
                  </a:ext>
                </a:extLst>
              </a:tr>
              <a:tr h="259020">
                <a:tc>
                  <a:txBody>
                    <a:bodyPr/>
                    <a:lstStyle/>
                    <a:p>
                      <a:pPr>
                        <a:lnSpc>
                          <a:spcPct val="115000"/>
                        </a:lnSpc>
                        <a:spcAft>
                          <a:spcPts val="0"/>
                        </a:spcAft>
                      </a:pPr>
                      <a:r>
                        <a:rPr lang="tr-TR" sz="1600" dirty="0">
                          <a:effectLst/>
                        </a:rPr>
                        <a:t>15</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tc>
                  <a:txBody>
                    <a:bodyPr/>
                    <a:lstStyle/>
                    <a:p>
                      <a:pPr>
                        <a:lnSpc>
                          <a:spcPct val="115000"/>
                        </a:lnSpc>
                        <a:spcAft>
                          <a:spcPts val="0"/>
                        </a:spcAft>
                      </a:pPr>
                      <a:r>
                        <a:rPr lang="tr-TR" sz="1600" dirty="0">
                          <a:effectLst/>
                        </a:rPr>
                        <a:t>Naftalin Tayini (</a:t>
                      </a:r>
                      <a:r>
                        <a:rPr lang="tr-TR" sz="1600" dirty="0" err="1">
                          <a:effectLst/>
                        </a:rPr>
                        <a:t>Headspace</a:t>
                      </a:r>
                      <a:r>
                        <a:rPr lang="tr-TR" sz="1600" dirty="0">
                          <a:effectLst/>
                        </a:rPr>
                        <a:t>-GC-MS)</a:t>
                      </a:r>
                      <a:endParaRPr lang="tr-TR" sz="1600" b="0" dirty="0">
                        <a:solidFill>
                          <a:schemeClr val="tx1"/>
                        </a:solidFill>
                        <a:effectLst/>
                        <a:latin typeface="Arial" panose="020B0604020202020204" pitchFamily="34" charset="0"/>
                        <a:ea typeface="Calibri" panose="020F0502020204030204" pitchFamily="34" charset="0"/>
                      </a:endParaRPr>
                    </a:p>
                  </a:txBody>
                  <a:tcPr marL="44816" marR="44816" marT="7469" marB="0"/>
                </a:tc>
                <a:extLst>
                  <a:ext uri="{0D108BD9-81ED-4DB2-BD59-A6C34878D82A}">
                    <a16:rowId xmlns:a16="http://schemas.microsoft.com/office/drawing/2014/main" xmlns="" val="2927571702"/>
                  </a:ext>
                </a:extLst>
              </a:tr>
            </a:tbl>
          </a:graphicData>
        </a:graphic>
      </p:graphicFrame>
    </p:spTree>
    <p:extLst>
      <p:ext uri="{BB962C8B-B14F-4D97-AF65-F5344CB8AC3E}">
        <p14:creationId xmlns:p14="http://schemas.microsoft.com/office/powerpoint/2010/main" xmlns="" val="2541022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2016" y="180487"/>
            <a:ext cx="9158654" cy="1325563"/>
          </a:xfrm>
        </p:spPr>
        <p:txBody>
          <a:bodyPr>
            <a:normAutofit/>
          </a:bodyPr>
          <a:lstStyle/>
          <a:p>
            <a:pPr algn="ctr"/>
            <a:r>
              <a:rPr lang="tr-TR" sz="3200" b="1" dirty="0">
                <a:latin typeface="+mn-lt"/>
              </a:rPr>
              <a:t>Toprak Analiz Laboratuvarı</a:t>
            </a:r>
          </a:p>
        </p:txBody>
      </p:sp>
      <p:sp>
        <p:nvSpPr>
          <p:cNvPr id="3" name="İçerik Yer Tutucusu 2"/>
          <p:cNvSpPr>
            <a:spLocks noGrp="1"/>
          </p:cNvSpPr>
          <p:nvPr>
            <p:ph idx="1"/>
          </p:nvPr>
        </p:nvSpPr>
        <p:spPr>
          <a:xfrm>
            <a:off x="2833771" y="1377568"/>
            <a:ext cx="5735042" cy="4315307"/>
          </a:xfrm>
        </p:spPr>
        <p:txBody>
          <a:bodyPr>
            <a:normAutofit/>
          </a:bodyPr>
          <a:lstStyle/>
          <a:p>
            <a:pPr>
              <a:spcAft>
                <a:spcPts val="1200"/>
              </a:spcAft>
            </a:pPr>
            <a:endParaRPr lang="tr-TR" b="1" dirty="0"/>
          </a:p>
          <a:p>
            <a:pPr>
              <a:spcAft>
                <a:spcPts val="1200"/>
              </a:spcAft>
            </a:pPr>
            <a:endParaRPr lang="tr-TR" b="1" dirty="0"/>
          </a:p>
        </p:txBody>
      </p:sp>
      <p:pic>
        <p:nvPicPr>
          <p:cNvPr id="7" name="Resim 6"/>
          <p:cNvPicPr>
            <a:picLocks noChangeAspect="1"/>
          </p:cNvPicPr>
          <p:nvPr/>
        </p:nvPicPr>
        <p:blipFill>
          <a:blip r:embed="rId2" cstate="print"/>
          <a:stretch>
            <a:fillRect/>
          </a:stretch>
        </p:blipFill>
        <p:spPr>
          <a:xfrm>
            <a:off x="2314969" y="1129561"/>
            <a:ext cx="8545862" cy="4811320"/>
          </a:xfrm>
          <a:prstGeom prst="rect">
            <a:avLst/>
          </a:prstGeom>
        </p:spPr>
      </p:pic>
    </p:spTree>
    <p:extLst>
      <p:ext uri="{BB962C8B-B14F-4D97-AF65-F5344CB8AC3E}">
        <p14:creationId xmlns:p14="http://schemas.microsoft.com/office/powerpoint/2010/main" xmlns="" val="707031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655056" y="633869"/>
            <a:ext cx="5202943" cy="461665"/>
          </a:xfrm>
          <a:prstGeom prst="rect">
            <a:avLst/>
          </a:prstGeom>
        </p:spPr>
        <p:txBody>
          <a:bodyPr wrap="square">
            <a:spAutoFit/>
          </a:bodyPr>
          <a:lstStyle/>
          <a:p>
            <a:r>
              <a:rPr lang="tr-TR" sz="2400" b="1" dirty="0"/>
              <a:t>Toprak Analiz Laboratuvarı</a:t>
            </a:r>
            <a:endParaRPr lang="tr-TR" sz="2400" dirty="0"/>
          </a:p>
        </p:txBody>
      </p:sp>
      <p:sp>
        <p:nvSpPr>
          <p:cNvPr id="9" name="Dikdörtgen 8"/>
          <p:cNvSpPr/>
          <p:nvPr/>
        </p:nvSpPr>
        <p:spPr>
          <a:xfrm>
            <a:off x="899652" y="1362981"/>
            <a:ext cx="10191135" cy="3359061"/>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tr-TR" sz="2400" dirty="0"/>
              <a:t>Toprak Analiz Laboratuvarı, 28 Nisan - 5 Mayıs 2016 tarihleri arasında gerçekleştirilen kalibrasyon ve </a:t>
            </a:r>
            <a:r>
              <a:rPr lang="tr-TR" sz="2400" dirty="0" err="1"/>
              <a:t>validasyon</a:t>
            </a:r>
            <a:r>
              <a:rPr lang="tr-TR" sz="2400" dirty="0"/>
              <a:t> testlerini başarıyla tamamlamıştır. Bu süreç sonucunda, </a:t>
            </a:r>
            <a:r>
              <a:rPr lang="tr-TR" sz="2400" b="1" dirty="0">
                <a:solidFill>
                  <a:srgbClr val="C00000"/>
                </a:solidFill>
              </a:rPr>
              <a:t>26 Mayıs 2016 </a:t>
            </a:r>
            <a:r>
              <a:rPr lang="tr-TR" sz="2400" dirty="0"/>
              <a:t>tarihinde Gıda, Tarım ve Hayvancılık Bakanlığı Tarım Reformu Genel Müdürlüğü tarafından verilen </a:t>
            </a:r>
            <a:r>
              <a:rPr lang="tr-TR" sz="2400" b="1" dirty="0">
                <a:solidFill>
                  <a:srgbClr val="C00000"/>
                </a:solidFill>
              </a:rPr>
              <a:t>Tarımsal Amaçlı Toprak, Bitki ve Sulama Suyu Analiz Laboratuvarları Yetki Belgesini </a:t>
            </a:r>
            <a:r>
              <a:rPr lang="tr-TR" sz="2400" dirty="0"/>
              <a:t>almaya hak kazanmıştır.</a:t>
            </a:r>
          </a:p>
        </p:txBody>
      </p:sp>
    </p:spTree>
    <p:extLst>
      <p:ext uri="{BB962C8B-B14F-4D97-AF65-F5344CB8AC3E}">
        <p14:creationId xmlns:p14="http://schemas.microsoft.com/office/powerpoint/2010/main" xmlns="" val="4130929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655056" y="633869"/>
            <a:ext cx="5202943" cy="461665"/>
          </a:xfrm>
          <a:prstGeom prst="rect">
            <a:avLst/>
          </a:prstGeom>
        </p:spPr>
        <p:txBody>
          <a:bodyPr wrap="square">
            <a:spAutoFit/>
          </a:bodyPr>
          <a:lstStyle/>
          <a:p>
            <a:r>
              <a:rPr lang="tr-TR" sz="2400" b="1" dirty="0"/>
              <a:t>Toprak Analiz Laboratuvarlarımız</a:t>
            </a:r>
            <a:endParaRPr lang="tr-TR" sz="2400" dirty="0"/>
          </a:p>
        </p:txBody>
      </p:sp>
      <p:pic>
        <p:nvPicPr>
          <p:cNvPr id="5" name="Resim 4"/>
          <p:cNvPicPr>
            <a:picLocks noChangeAspect="1"/>
          </p:cNvPicPr>
          <p:nvPr/>
        </p:nvPicPr>
        <p:blipFill rotWithShape="1">
          <a:blip r:embed="rId2" cstate="print"/>
          <a:srcRect l="1926" t="3227" r="2200" b="3871"/>
          <a:stretch/>
        </p:blipFill>
        <p:spPr>
          <a:xfrm>
            <a:off x="471948" y="56687"/>
            <a:ext cx="10973415" cy="6801313"/>
          </a:xfrm>
          <a:prstGeom prst="rect">
            <a:avLst/>
          </a:prstGeom>
        </p:spPr>
      </p:pic>
    </p:spTree>
    <p:extLst>
      <p:ext uri="{BB962C8B-B14F-4D97-AF65-F5344CB8AC3E}">
        <p14:creationId xmlns:p14="http://schemas.microsoft.com/office/powerpoint/2010/main" xmlns="" val="3022374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655056" y="633869"/>
            <a:ext cx="5202943" cy="461665"/>
          </a:xfrm>
          <a:prstGeom prst="rect">
            <a:avLst/>
          </a:prstGeom>
        </p:spPr>
        <p:txBody>
          <a:bodyPr wrap="square">
            <a:spAutoFit/>
          </a:bodyPr>
          <a:lstStyle/>
          <a:p>
            <a:r>
              <a:rPr lang="tr-TR" sz="2400" b="1" dirty="0"/>
              <a:t>Toprak Analiz Laboratuvarı</a:t>
            </a:r>
            <a:endParaRPr lang="tr-TR" sz="2400" dirty="0"/>
          </a:p>
        </p:txBody>
      </p:sp>
      <p:sp>
        <p:nvSpPr>
          <p:cNvPr id="7" name="Dikdörtgen 6"/>
          <p:cNvSpPr/>
          <p:nvPr/>
        </p:nvSpPr>
        <p:spPr>
          <a:xfrm>
            <a:off x="526026" y="1390612"/>
            <a:ext cx="3515032" cy="3693319"/>
          </a:xfrm>
          <a:prstGeom prst="rect">
            <a:avLst/>
          </a:prstGeom>
        </p:spPr>
        <p:txBody>
          <a:bodyPr wrap="square">
            <a:spAutoFit/>
          </a:bodyPr>
          <a:lstStyle/>
          <a:p>
            <a:r>
              <a:rPr lang="tr-TR" sz="2600" b="1" dirty="0">
                <a:solidFill>
                  <a:srgbClr val="C00000"/>
                </a:solidFill>
              </a:rPr>
              <a:t>Yetkilendirilen Analizler</a:t>
            </a:r>
          </a:p>
          <a:p>
            <a:r>
              <a:rPr lang="tr-TR" sz="2600" dirty="0">
                <a:solidFill>
                  <a:srgbClr val="C00000"/>
                </a:solidFill>
              </a:rPr>
              <a:t>Kapsam 1</a:t>
            </a:r>
          </a:p>
          <a:p>
            <a:r>
              <a:rPr lang="tr-TR" sz="2600" dirty="0">
                <a:solidFill>
                  <a:srgbClr val="000000"/>
                </a:solidFill>
              </a:rPr>
              <a:t>• Bünye (</a:t>
            </a:r>
            <a:r>
              <a:rPr lang="tr-TR" sz="2600" dirty="0" err="1">
                <a:solidFill>
                  <a:srgbClr val="000000"/>
                </a:solidFill>
              </a:rPr>
              <a:t>Saturasyon</a:t>
            </a:r>
            <a:r>
              <a:rPr lang="tr-TR" sz="2600" dirty="0">
                <a:solidFill>
                  <a:srgbClr val="000000"/>
                </a:solidFill>
              </a:rPr>
              <a:t>)</a:t>
            </a:r>
          </a:p>
          <a:p>
            <a:r>
              <a:rPr lang="tr-TR" sz="2600" dirty="0">
                <a:solidFill>
                  <a:srgbClr val="000000"/>
                </a:solidFill>
              </a:rPr>
              <a:t>• </a:t>
            </a:r>
            <a:r>
              <a:rPr lang="tr-TR" sz="2600" dirty="0" err="1">
                <a:solidFill>
                  <a:srgbClr val="000000"/>
                </a:solidFill>
              </a:rPr>
              <a:t>pH</a:t>
            </a:r>
            <a:endParaRPr lang="tr-TR" sz="2600" dirty="0">
              <a:solidFill>
                <a:srgbClr val="000000"/>
              </a:solidFill>
            </a:endParaRPr>
          </a:p>
          <a:p>
            <a:r>
              <a:rPr lang="tr-TR" sz="2600" dirty="0">
                <a:solidFill>
                  <a:srgbClr val="000000"/>
                </a:solidFill>
              </a:rPr>
              <a:t>• Toplam Tuz</a:t>
            </a:r>
          </a:p>
          <a:p>
            <a:r>
              <a:rPr lang="tr-TR" sz="2600" dirty="0">
                <a:solidFill>
                  <a:srgbClr val="000000"/>
                </a:solidFill>
              </a:rPr>
              <a:t>• Organik Madde</a:t>
            </a:r>
          </a:p>
          <a:p>
            <a:r>
              <a:rPr lang="tr-TR" sz="2600" dirty="0">
                <a:solidFill>
                  <a:srgbClr val="000000"/>
                </a:solidFill>
              </a:rPr>
              <a:t>• Kireç</a:t>
            </a:r>
          </a:p>
          <a:p>
            <a:r>
              <a:rPr lang="tr-TR" sz="2600" dirty="0">
                <a:solidFill>
                  <a:srgbClr val="000000"/>
                </a:solidFill>
              </a:rPr>
              <a:t>• Fosfor</a:t>
            </a:r>
          </a:p>
          <a:p>
            <a:r>
              <a:rPr lang="tr-TR" sz="2600" dirty="0">
                <a:solidFill>
                  <a:srgbClr val="000000"/>
                </a:solidFill>
              </a:rPr>
              <a:t>• Potasyum</a:t>
            </a:r>
            <a:endParaRPr lang="tr-TR" dirty="0"/>
          </a:p>
        </p:txBody>
      </p:sp>
      <p:sp>
        <p:nvSpPr>
          <p:cNvPr id="2" name="Dikdörtgen 1"/>
          <p:cNvSpPr/>
          <p:nvPr/>
        </p:nvSpPr>
        <p:spPr>
          <a:xfrm>
            <a:off x="4434347" y="1390612"/>
            <a:ext cx="7202129" cy="3970318"/>
          </a:xfrm>
          <a:prstGeom prst="rect">
            <a:avLst/>
          </a:prstGeom>
        </p:spPr>
        <p:txBody>
          <a:bodyPr wrap="square">
            <a:spAutoFit/>
          </a:bodyPr>
          <a:lstStyle/>
          <a:p>
            <a:pPr algn="just"/>
            <a:r>
              <a:rPr lang="tr-TR" sz="2800" b="1" dirty="0">
                <a:solidFill>
                  <a:srgbClr val="C00000"/>
                </a:solidFill>
              </a:rPr>
              <a:t>Denetim ve Yetki Süresinin Uzatılması</a:t>
            </a:r>
          </a:p>
          <a:p>
            <a:pPr algn="just"/>
            <a:r>
              <a:rPr lang="tr-TR" sz="2800" b="1" dirty="0"/>
              <a:t>Toprak Analiz Laboratuvarı</a:t>
            </a:r>
            <a:r>
              <a:rPr lang="tr-TR" sz="2800" dirty="0"/>
              <a:t>, </a:t>
            </a:r>
            <a:r>
              <a:rPr lang="tr-TR" sz="2800" dirty="0">
                <a:solidFill>
                  <a:srgbClr val="C00000"/>
                </a:solidFill>
              </a:rPr>
              <a:t>27 Şubat 2024 </a:t>
            </a:r>
            <a:r>
              <a:rPr lang="tr-TR" sz="2800" dirty="0"/>
              <a:t>tarihinde, </a:t>
            </a:r>
            <a:r>
              <a:rPr lang="tr-TR" sz="2800" b="1" dirty="0"/>
              <a:t>Gıda, Tarım ve Hayvancılık Bakanlığı Tarım Reformu Genel Müdürlüğü</a:t>
            </a:r>
            <a:r>
              <a:rPr lang="tr-TR" sz="2800" dirty="0"/>
              <a:t> tarafından görevlendirilen heyet tarafından denetlenmiştir. Yapılan denetim sonucunda, </a:t>
            </a:r>
            <a:r>
              <a:rPr lang="tr-TR" sz="2800" b="1" dirty="0"/>
              <a:t>Tarımsal Amaçlı Toprak, Bitki ve Sulama Suyu Analiz Laboratuvarları Yetki Belgesi</a:t>
            </a:r>
            <a:r>
              <a:rPr lang="tr-TR" sz="2800" dirty="0"/>
              <a:t>nin süresi 1 (bir) yıl uzatılmıştır.</a:t>
            </a:r>
            <a:endParaRPr lang="tr-TR" sz="2800" dirty="0">
              <a:effectLst/>
            </a:endParaRPr>
          </a:p>
        </p:txBody>
      </p:sp>
    </p:spTree>
    <p:extLst>
      <p:ext uri="{BB962C8B-B14F-4D97-AF65-F5344CB8AC3E}">
        <p14:creationId xmlns:p14="http://schemas.microsoft.com/office/powerpoint/2010/main" xmlns="" val="2750778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cstate="print"/>
          <a:srcRect b="10641"/>
          <a:stretch/>
        </p:blipFill>
        <p:spPr>
          <a:xfrm>
            <a:off x="0" y="0"/>
            <a:ext cx="3453581" cy="6858000"/>
          </a:xfrm>
          <a:prstGeom prst="rect">
            <a:avLst/>
          </a:prstGeom>
        </p:spPr>
      </p:pic>
      <p:pic>
        <p:nvPicPr>
          <p:cNvPr id="8" name="Resim 7"/>
          <p:cNvPicPr>
            <a:picLocks noChangeAspect="1"/>
          </p:cNvPicPr>
          <p:nvPr/>
        </p:nvPicPr>
        <p:blipFill rotWithShape="1">
          <a:blip r:embed="rId3" cstate="print"/>
          <a:srcRect l="20741" t="5669" r="9655"/>
          <a:stretch/>
        </p:blipFill>
        <p:spPr>
          <a:xfrm>
            <a:off x="6558115" y="3407369"/>
            <a:ext cx="5633885" cy="3435883"/>
          </a:xfrm>
          <a:prstGeom prst="rect">
            <a:avLst/>
          </a:prstGeom>
        </p:spPr>
      </p:pic>
      <p:pic>
        <p:nvPicPr>
          <p:cNvPr id="10" name="Resim 9"/>
          <p:cNvPicPr>
            <a:picLocks noChangeAspect="1"/>
          </p:cNvPicPr>
          <p:nvPr/>
        </p:nvPicPr>
        <p:blipFill rotWithShape="1">
          <a:blip r:embed="rId4" cstate="print"/>
          <a:srcRect b="807"/>
          <a:stretch/>
        </p:blipFill>
        <p:spPr>
          <a:xfrm>
            <a:off x="3453581" y="0"/>
            <a:ext cx="3104534" cy="6843252"/>
          </a:xfrm>
          <a:prstGeom prst="rect">
            <a:avLst/>
          </a:prstGeom>
        </p:spPr>
      </p:pic>
      <p:pic>
        <p:nvPicPr>
          <p:cNvPr id="12" name="Resim 11"/>
          <p:cNvPicPr>
            <a:picLocks noChangeAspect="1"/>
          </p:cNvPicPr>
          <p:nvPr/>
        </p:nvPicPr>
        <p:blipFill rotWithShape="1">
          <a:blip r:embed="rId5" cstate="print"/>
          <a:srcRect l="33082"/>
          <a:stretch/>
        </p:blipFill>
        <p:spPr>
          <a:xfrm>
            <a:off x="6558115" y="-14748"/>
            <a:ext cx="5633885" cy="3788561"/>
          </a:xfrm>
          <a:prstGeom prst="rect">
            <a:avLst/>
          </a:prstGeom>
        </p:spPr>
      </p:pic>
    </p:spTree>
    <p:extLst>
      <p:ext uri="{BB962C8B-B14F-4D97-AF65-F5344CB8AC3E}">
        <p14:creationId xmlns:p14="http://schemas.microsoft.com/office/powerpoint/2010/main" xmlns="" val="1112800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xmlns="" val="538063476"/>
              </p:ext>
            </p:extLst>
          </p:nvPr>
        </p:nvGraphicFramePr>
        <p:xfrm>
          <a:off x="199232" y="35971"/>
          <a:ext cx="3323303" cy="5697796"/>
        </p:xfrm>
        <a:graphic>
          <a:graphicData uri="http://schemas.openxmlformats.org/drawingml/2006/table">
            <a:tbl>
              <a:tblPr firstRow="1" bandRow="1">
                <a:tableStyleId>{F5AB1C69-6EDB-4FF4-983F-18BD219EF322}</a:tableStyleId>
              </a:tblPr>
              <a:tblGrid>
                <a:gridCol w="860165">
                  <a:extLst>
                    <a:ext uri="{9D8B030D-6E8A-4147-A177-3AD203B41FA5}">
                      <a16:colId xmlns:a16="http://schemas.microsoft.com/office/drawing/2014/main" xmlns="" val="781391825"/>
                    </a:ext>
                  </a:extLst>
                </a:gridCol>
                <a:gridCol w="2463138">
                  <a:extLst>
                    <a:ext uri="{9D8B030D-6E8A-4147-A177-3AD203B41FA5}">
                      <a16:colId xmlns:a16="http://schemas.microsoft.com/office/drawing/2014/main" xmlns="" val="138826654"/>
                    </a:ext>
                  </a:extLst>
                </a:gridCol>
              </a:tblGrid>
              <a:tr h="314365">
                <a:tc gridSpan="2">
                  <a:txBody>
                    <a:bodyPr/>
                    <a:lstStyle/>
                    <a:p>
                      <a:pPr algn="ctr">
                        <a:lnSpc>
                          <a:spcPct val="115000"/>
                        </a:lnSpc>
                        <a:spcAft>
                          <a:spcPts val="0"/>
                        </a:spcAft>
                      </a:pPr>
                      <a:r>
                        <a:rPr lang="tr-TR" sz="1600" dirty="0">
                          <a:solidFill>
                            <a:schemeClr val="tx1"/>
                          </a:solidFill>
                          <a:effectLst/>
                        </a:rPr>
                        <a:t>Toprak Analizleri</a:t>
                      </a:r>
                      <a:endParaRPr lang="tr-TR" sz="1400" dirty="0">
                        <a:solidFill>
                          <a:schemeClr val="tx1"/>
                        </a:solidFill>
                        <a:effectLst/>
                        <a:latin typeface="Arial" panose="020B0604020202020204" pitchFamily="34" charset="0"/>
                        <a:ea typeface="Calibri" panose="020F0502020204030204" pitchFamily="34" charset="0"/>
                      </a:endParaRPr>
                    </a:p>
                  </a:txBody>
                  <a:tcPr marL="54113" marR="54113" marT="0" marB="0"/>
                </a:tc>
                <a:tc hMerge="1">
                  <a:txBody>
                    <a:bodyPr/>
                    <a:lstStyle/>
                    <a:p>
                      <a:endParaRPr lang="tr-TR"/>
                    </a:p>
                  </a:txBody>
                  <a:tcPr/>
                </a:tc>
                <a:extLst>
                  <a:ext uri="{0D108BD9-81ED-4DB2-BD59-A6C34878D82A}">
                    <a16:rowId xmlns:a16="http://schemas.microsoft.com/office/drawing/2014/main" xmlns="" val="3571155034"/>
                  </a:ext>
                </a:extLst>
              </a:tr>
              <a:tr h="314365">
                <a:tc>
                  <a:txBody>
                    <a:bodyPr/>
                    <a:lstStyle/>
                    <a:p>
                      <a:pPr algn="l">
                        <a:lnSpc>
                          <a:spcPct val="115000"/>
                        </a:lnSpc>
                        <a:spcAft>
                          <a:spcPts val="0"/>
                        </a:spcAft>
                      </a:pPr>
                      <a:r>
                        <a:rPr lang="tr-TR" sz="1600" b="1" dirty="0">
                          <a:solidFill>
                            <a:schemeClr val="tx1"/>
                          </a:solidFill>
                          <a:effectLst/>
                        </a:rPr>
                        <a:t>Sıra </a:t>
                      </a:r>
                      <a:endParaRPr lang="tr-TR" sz="1400" b="1" dirty="0">
                        <a:solidFill>
                          <a:schemeClr val="tx1"/>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b="1" dirty="0">
                          <a:solidFill>
                            <a:schemeClr val="tx1"/>
                          </a:solidFill>
                          <a:effectLst/>
                        </a:rPr>
                        <a:t>Analiz</a:t>
                      </a:r>
                      <a:endParaRPr lang="tr-TR" sz="1400" b="1" dirty="0">
                        <a:solidFill>
                          <a:schemeClr val="tx1"/>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4275499642"/>
                  </a:ext>
                </a:extLst>
              </a:tr>
              <a:tr h="314365">
                <a:tc>
                  <a:txBody>
                    <a:bodyPr/>
                    <a:lstStyle/>
                    <a:p>
                      <a:pPr algn="l">
                        <a:lnSpc>
                          <a:spcPct val="115000"/>
                        </a:lnSpc>
                        <a:spcAft>
                          <a:spcPts val="0"/>
                        </a:spcAft>
                      </a:pPr>
                      <a:r>
                        <a:rPr lang="tr-TR" sz="1600" dirty="0">
                          <a:effectLst/>
                        </a:rPr>
                        <a:t>1</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err="1">
                          <a:effectLst/>
                        </a:rPr>
                        <a:t>pH</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4218011469"/>
                  </a:ext>
                </a:extLst>
              </a:tr>
              <a:tr h="321868">
                <a:tc>
                  <a:txBody>
                    <a:bodyPr/>
                    <a:lstStyle/>
                    <a:p>
                      <a:pPr algn="l">
                        <a:lnSpc>
                          <a:spcPct val="115000"/>
                        </a:lnSpc>
                        <a:spcAft>
                          <a:spcPts val="0"/>
                        </a:spcAft>
                      </a:pPr>
                      <a:r>
                        <a:rPr lang="tr-TR" sz="1600" dirty="0">
                          <a:effectLst/>
                        </a:rPr>
                        <a:t>2</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EC</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2998887748"/>
                  </a:ext>
                </a:extLst>
              </a:tr>
              <a:tr h="314365">
                <a:tc>
                  <a:txBody>
                    <a:bodyPr/>
                    <a:lstStyle/>
                    <a:p>
                      <a:pPr algn="l">
                        <a:lnSpc>
                          <a:spcPct val="115000"/>
                        </a:lnSpc>
                        <a:spcAft>
                          <a:spcPts val="0"/>
                        </a:spcAft>
                      </a:pPr>
                      <a:r>
                        <a:rPr lang="tr-TR" sz="1600">
                          <a:effectLst/>
                        </a:rPr>
                        <a:t>3</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Kireç</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1710677811"/>
                  </a:ext>
                </a:extLst>
              </a:tr>
              <a:tr h="314365">
                <a:tc>
                  <a:txBody>
                    <a:bodyPr/>
                    <a:lstStyle/>
                    <a:p>
                      <a:pPr algn="l">
                        <a:lnSpc>
                          <a:spcPct val="115000"/>
                        </a:lnSpc>
                        <a:spcAft>
                          <a:spcPts val="0"/>
                        </a:spcAft>
                      </a:pPr>
                      <a:r>
                        <a:rPr lang="tr-TR" sz="1600">
                          <a:effectLst/>
                        </a:rPr>
                        <a:t>4</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Bünye (Kum, kil, silt)</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4255817908"/>
                  </a:ext>
                </a:extLst>
              </a:tr>
              <a:tr h="314365">
                <a:tc>
                  <a:txBody>
                    <a:bodyPr/>
                    <a:lstStyle/>
                    <a:p>
                      <a:pPr algn="l">
                        <a:lnSpc>
                          <a:spcPct val="115000"/>
                        </a:lnSpc>
                        <a:spcAft>
                          <a:spcPts val="0"/>
                        </a:spcAft>
                      </a:pPr>
                      <a:r>
                        <a:rPr lang="tr-TR" sz="1600" dirty="0">
                          <a:effectLst/>
                        </a:rPr>
                        <a:t>5</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Bünye (Su ile Doygunluk)</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3470540846"/>
                  </a:ext>
                </a:extLst>
              </a:tr>
              <a:tr h="314365">
                <a:tc>
                  <a:txBody>
                    <a:bodyPr/>
                    <a:lstStyle/>
                    <a:p>
                      <a:pPr algn="l">
                        <a:lnSpc>
                          <a:spcPct val="115000"/>
                        </a:lnSpc>
                        <a:spcAft>
                          <a:spcPts val="0"/>
                        </a:spcAft>
                      </a:pPr>
                      <a:r>
                        <a:rPr lang="tr-TR" sz="1600">
                          <a:effectLst/>
                        </a:rPr>
                        <a:t>6</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Alınabilir Fosfor</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485242824"/>
                  </a:ext>
                </a:extLst>
              </a:tr>
              <a:tr h="314365">
                <a:tc>
                  <a:txBody>
                    <a:bodyPr/>
                    <a:lstStyle/>
                    <a:p>
                      <a:pPr algn="l">
                        <a:lnSpc>
                          <a:spcPct val="115000"/>
                        </a:lnSpc>
                        <a:spcAft>
                          <a:spcPts val="0"/>
                        </a:spcAft>
                      </a:pPr>
                      <a:r>
                        <a:rPr lang="tr-TR" sz="1600">
                          <a:effectLst/>
                        </a:rPr>
                        <a:t>7</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Alınabilir Potasyum</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1929039758"/>
                  </a:ext>
                </a:extLst>
              </a:tr>
              <a:tr h="314365">
                <a:tc>
                  <a:txBody>
                    <a:bodyPr/>
                    <a:lstStyle/>
                    <a:p>
                      <a:pPr algn="l">
                        <a:lnSpc>
                          <a:spcPct val="115000"/>
                        </a:lnSpc>
                        <a:spcAft>
                          <a:spcPts val="0"/>
                        </a:spcAft>
                      </a:pPr>
                      <a:r>
                        <a:rPr lang="tr-TR" sz="1600">
                          <a:effectLst/>
                        </a:rPr>
                        <a:t>8</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Alınabilir Kalsiyum</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1660185406"/>
                  </a:ext>
                </a:extLst>
              </a:tr>
              <a:tr h="314365">
                <a:tc>
                  <a:txBody>
                    <a:bodyPr/>
                    <a:lstStyle/>
                    <a:p>
                      <a:pPr algn="l">
                        <a:lnSpc>
                          <a:spcPct val="115000"/>
                        </a:lnSpc>
                        <a:spcAft>
                          <a:spcPts val="0"/>
                        </a:spcAft>
                      </a:pPr>
                      <a:r>
                        <a:rPr lang="tr-TR" sz="1600">
                          <a:effectLst/>
                        </a:rPr>
                        <a:t>9</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Alınabilir Magnezyum</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2447159377"/>
                  </a:ext>
                </a:extLst>
              </a:tr>
              <a:tr h="314365">
                <a:tc>
                  <a:txBody>
                    <a:bodyPr/>
                    <a:lstStyle/>
                    <a:p>
                      <a:pPr algn="l">
                        <a:lnSpc>
                          <a:spcPct val="115000"/>
                        </a:lnSpc>
                        <a:spcAft>
                          <a:spcPts val="0"/>
                        </a:spcAft>
                      </a:pPr>
                      <a:r>
                        <a:rPr lang="tr-TR" sz="1600">
                          <a:effectLst/>
                        </a:rPr>
                        <a:t>10</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Çinko</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2651718996"/>
                  </a:ext>
                </a:extLst>
              </a:tr>
              <a:tr h="346088">
                <a:tc>
                  <a:txBody>
                    <a:bodyPr/>
                    <a:lstStyle/>
                    <a:p>
                      <a:pPr algn="l">
                        <a:lnSpc>
                          <a:spcPct val="115000"/>
                        </a:lnSpc>
                        <a:spcAft>
                          <a:spcPts val="0"/>
                        </a:spcAft>
                      </a:pPr>
                      <a:r>
                        <a:rPr lang="tr-TR" sz="1600">
                          <a:effectLst/>
                        </a:rPr>
                        <a:t>11</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Mangan</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3838143419"/>
                  </a:ext>
                </a:extLst>
              </a:tr>
              <a:tr h="314365">
                <a:tc>
                  <a:txBody>
                    <a:bodyPr/>
                    <a:lstStyle/>
                    <a:p>
                      <a:pPr algn="l">
                        <a:lnSpc>
                          <a:spcPct val="115000"/>
                        </a:lnSpc>
                        <a:spcAft>
                          <a:spcPts val="0"/>
                        </a:spcAft>
                      </a:pPr>
                      <a:r>
                        <a:rPr lang="tr-TR" sz="1600">
                          <a:effectLst/>
                        </a:rPr>
                        <a:t>12</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Demir</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3889749632"/>
                  </a:ext>
                </a:extLst>
              </a:tr>
              <a:tr h="314365">
                <a:tc>
                  <a:txBody>
                    <a:bodyPr/>
                    <a:lstStyle/>
                    <a:p>
                      <a:pPr algn="l">
                        <a:lnSpc>
                          <a:spcPct val="115000"/>
                        </a:lnSpc>
                        <a:spcAft>
                          <a:spcPts val="0"/>
                        </a:spcAft>
                      </a:pPr>
                      <a:r>
                        <a:rPr lang="tr-TR" sz="1600">
                          <a:effectLst/>
                        </a:rPr>
                        <a:t>13</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Bakır</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10488622"/>
                  </a:ext>
                </a:extLst>
              </a:tr>
              <a:tr h="314365">
                <a:tc>
                  <a:txBody>
                    <a:bodyPr/>
                    <a:lstStyle/>
                    <a:p>
                      <a:pPr algn="l">
                        <a:lnSpc>
                          <a:spcPct val="115000"/>
                        </a:lnSpc>
                        <a:spcAft>
                          <a:spcPts val="0"/>
                        </a:spcAft>
                      </a:pPr>
                      <a:r>
                        <a:rPr lang="tr-TR" sz="1600">
                          <a:effectLst/>
                        </a:rPr>
                        <a:t>14</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Toplam Azot</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2215882795"/>
                  </a:ext>
                </a:extLst>
              </a:tr>
              <a:tr h="314365">
                <a:tc>
                  <a:txBody>
                    <a:bodyPr/>
                    <a:lstStyle/>
                    <a:p>
                      <a:pPr algn="l">
                        <a:lnSpc>
                          <a:spcPct val="115000"/>
                        </a:lnSpc>
                        <a:spcAft>
                          <a:spcPts val="0"/>
                        </a:spcAft>
                      </a:pPr>
                      <a:r>
                        <a:rPr lang="tr-TR" sz="1600">
                          <a:effectLst/>
                        </a:rPr>
                        <a:t>15</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Alınabilir Bor</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195474008"/>
                  </a:ext>
                </a:extLst>
              </a:tr>
              <a:tr h="314365">
                <a:tc>
                  <a:txBody>
                    <a:bodyPr/>
                    <a:lstStyle/>
                    <a:p>
                      <a:pPr algn="l">
                        <a:lnSpc>
                          <a:spcPct val="115000"/>
                        </a:lnSpc>
                        <a:spcAft>
                          <a:spcPts val="0"/>
                        </a:spcAft>
                      </a:pPr>
                      <a:r>
                        <a:rPr lang="tr-TR" sz="1600">
                          <a:effectLst/>
                        </a:rPr>
                        <a:t>16</a:t>
                      </a:r>
                      <a:endParaRPr lang="tr-TR" sz="1400">
                        <a:solidFill>
                          <a:srgbClr val="000000"/>
                        </a:solidFill>
                        <a:effectLst/>
                        <a:latin typeface="Arial" panose="020B0604020202020204" pitchFamily="34" charset="0"/>
                        <a:ea typeface="Calibri" panose="020F0502020204030204" pitchFamily="34" charset="0"/>
                      </a:endParaRPr>
                    </a:p>
                  </a:txBody>
                  <a:tcPr marL="54113" marR="54113" marT="0" marB="0"/>
                </a:tc>
                <a:tc>
                  <a:txBody>
                    <a:bodyPr/>
                    <a:lstStyle/>
                    <a:p>
                      <a:pPr algn="l">
                        <a:lnSpc>
                          <a:spcPct val="115000"/>
                        </a:lnSpc>
                        <a:spcAft>
                          <a:spcPts val="0"/>
                        </a:spcAft>
                      </a:pPr>
                      <a:r>
                        <a:rPr lang="tr-TR" sz="1600" dirty="0">
                          <a:effectLst/>
                        </a:rPr>
                        <a:t>Ağır Metal Analizi</a:t>
                      </a:r>
                      <a:endParaRPr lang="tr-TR" sz="1400" dirty="0">
                        <a:solidFill>
                          <a:srgbClr val="000000"/>
                        </a:solidFill>
                        <a:effectLst/>
                        <a:latin typeface="Arial" panose="020B0604020202020204" pitchFamily="34" charset="0"/>
                        <a:ea typeface="Calibri" panose="020F0502020204030204" pitchFamily="34" charset="0"/>
                      </a:endParaRPr>
                    </a:p>
                  </a:txBody>
                  <a:tcPr marL="54113" marR="54113" marT="0" marB="0"/>
                </a:tc>
                <a:extLst>
                  <a:ext uri="{0D108BD9-81ED-4DB2-BD59-A6C34878D82A}">
                    <a16:rowId xmlns:a16="http://schemas.microsoft.com/office/drawing/2014/main" xmlns="" val="3312101774"/>
                  </a:ext>
                </a:extLst>
              </a:tr>
            </a:tbl>
          </a:graphicData>
        </a:graphic>
      </p:graphicFrame>
      <p:graphicFrame>
        <p:nvGraphicFramePr>
          <p:cNvPr id="6" name="İçerik Yer Tutucusu 4"/>
          <p:cNvGraphicFramePr>
            <a:graphicFrameLocks noGrp="1"/>
          </p:cNvGraphicFramePr>
          <p:nvPr>
            <p:ph idx="1"/>
            <p:extLst>
              <p:ext uri="{D42A27DB-BD31-4B8C-83A1-F6EECF244321}">
                <p14:modId xmlns:p14="http://schemas.microsoft.com/office/powerpoint/2010/main" xmlns="" val="436620432"/>
              </p:ext>
            </p:extLst>
          </p:nvPr>
        </p:nvGraphicFramePr>
        <p:xfrm>
          <a:off x="8089233" y="21784"/>
          <a:ext cx="4102767" cy="2943203"/>
        </p:xfrm>
        <a:graphic>
          <a:graphicData uri="http://schemas.openxmlformats.org/drawingml/2006/table">
            <a:tbl>
              <a:tblPr firstRow="1" bandRow="1">
                <a:tableStyleId>{F5AB1C69-6EDB-4FF4-983F-18BD219EF322}</a:tableStyleId>
              </a:tblPr>
              <a:tblGrid>
                <a:gridCol w="479580">
                  <a:extLst>
                    <a:ext uri="{9D8B030D-6E8A-4147-A177-3AD203B41FA5}">
                      <a16:colId xmlns:a16="http://schemas.microsoft.com/office/drawing/2014/main" xmlns="" val="2946422964"/>
                    </a:ext>
                  </a:extLst>
                </a:gridCol>
                <a:gridCol w="3623187">
                  <a:extLst>
                    <a:ext uri="{9D8B030D-6E8A-4147-A177-3AD203B41FA5}">
                      <a16:colId xmlns:a16="http://schemas.microsoft.com/office/drawing/2014/main" xmlns="" val="3284429721"/>
                    </a:ext>
                  </a:extLst>
                </a:gridCol>
              </a:tblGrid>
              <a:tr h="304799">
                <a:tc gridSpan="2">
                  <a:txBody>
                    <a:bodyPr/>
                    <a:lstStyle/>
                    <a:p>
                      <a:pPr algn="ctr">
                        <a:lnSpc>
                          <a:spcPct val="115000"/>
                        </a:lnSpc>
                        <a:spcAft>
                          <a:spcPts val="0"/>
                        </a:spcAft>
                      </a:pPr>
                      <a:r>
                        <a:rPr lang="tr-TR" sz="1600" dirty="0">
                          <a:solidFill>
                            <a:schemeClr val="tx1"/>
                          </a:solidFill>
                          <a:effectLst/>
                        </a:rPr>
                        <a:t>Sulama Suyu Analizleri</a:t>
                      </a:r>
                      <a:endParaRPr lang="tr-TR"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tr-TR"/>
                    </a:p>
                  </a:txBody>
                  <a:tcPr/>
                </a:tc>
                <a:extLst>
                  <a:ext uri="{0D108BD9-81ED-4DB2-BD59-A6C34878D82A}">
                    <a16:rowId xmlns:a16="http://schemas.microsoft.com/office/drawing/2014/main" xmlns="" val="3340889946"/>
                  </a:ext>
                </a:extLst>
              </a:tr>
              <a:tr h="327488">
                <a:tc>
                  <a:txBody>
                    <a:bodyPr/>
                    <a:lstStyle/>
                    <a:p>
                      <a:pPr algn="l">
                        <a:lnSpc>
                          <a:spcPct val="115000"/>
                        </a:lnSpc>
                        <a:spcAft>
                          <a:spcPts val="0"/>
                        </a:spcAft>
                      </a:pPr>
                      <a:r>
                        <a:rPr lang="tr-TR" sz="1600" b="1" dirty="0">
                          <a:effectLst/>
                        </a:rPr>
                        <a:t>Sıra </a:t>
                      </a:r>
                      <a:endParaRPr lang="tr-TR"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b="1" dirty="0">
                          <a:effectLst/>
                        </a:rPr>
                        <a:t>Analiz</a:t>
                      </a:r>
                      <a:endParaRPr lang="tr-TR" sz="1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74924962"/>
                  </a:ext>
                </a:extLst>
              </a:tr>
              <a:tr h="311076">
                <a:tc>
                  <a:txBody>
                    <a:bodyPr/>
                    <a:lstStyle/>
                    <a:p>
                      <a:pPr algn="l">
                        <a:lnSpc>
                          <a:spcPct val="115000"/>
                        </a:lnSpc>
                        <a:spcAft>
                          <a:spcPts val="0"/>
                        </a:spcAft>
                      </a:pPr>
                      <a:r>
                        <a:rPr lang="tr-TR" sz="1600">
                          <a:effectLst/>
                        </a:rPr>
                        <a:t>1</a:t>
                      </a:r>
                      <a:endParaRPr lang="tr-TR"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a:effectLst/>
                        </a:rPr>
                        <a:t>pH Analizi</a:t>
                      </a:r>
                      <a:endParaRPr lang="tr-TR"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10725631"/>
                  </a:ext>
                </a:extLst>
              </a:tr>
              <a:tr h="376723">
                <a:tc>
                  <a:txBody>
                    <a:bodyPr/>
                    <a:lstStyle/>
                    <a:p>
                      <a:pPr algn="l">
                        <a:lnSpc>
                          <a:spcPct val="115000"/>
                        </a:lnSpc>
                        <a:spcAft>
                          <a:spcPts val="0"/>
                        </a:spcAft>
                      </a:pPr>
                      <a:r>
                        <a:rPr lang="tr-TR" sz="1600">
                          <a:effectLst/>
                        </a:rPr>
                        <a:t>2</a:t>
                      </a:r>
                      <a:endParaRPr lang="tr-TR"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İletkenlik Analizi</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84628678"/>
                  </a:ext>
                </a:extLst>
              </a:tr>
              <a:tr h="311076">
                <a:tc>
                  <a:txBody>
                    <a:bodyPr/>
                    <a:lstStyle/>
                    <a:p>
                      <a:pPr algn="l">
                        <a:lnSpc>
                          <a:spcPct val="115000"/>
                        </a:lnSpc>
                        <a:spcAft>
                          <a:spcPts val="0"/>
                        </a:spcAft>
                      </a:pPr>
                      <a:r>
                        <a:rPr lang="tr-TR" sz="1600">
                          <a:effectLst/>
                        </a:rPr>
                        <a:t>3</a:t>
                      </a:r>
                      <a:endParaRPr lang="tr-TR"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Karbonat-Bikarbonat Analizi</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94606295"/>
                  </a:ext>
                </a:extLst>
              </a:tr>
              <a:tr h="311076">
                <a:tc>
                  <a:txBody>
                    <a:bodyPr/>
                    <a:lstStyle/>
                    <a:p>
                      <a:pPr algn="l">
                        <a:lnSpc>
                          <a:spcPct val="115000"/>
                        </a:lnSpc>
                        <a:spcAft>
                          <a:spcPts val="0"/>
                        </a:spcAft>
                      </a:pPr>
                      <a:r>
                        <a:rPr lang="tr-TR" sz="1600" dirty="0">
                          <a:effectLst/>
                        </a:rPr>
                        <a:t>4</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a:effectLst/>
                        </a:rPr>
                        <a:t>Anyon Analizi (F</a:t>
                      </a:r>
                      <a:r>
                        <a:rPr lang="tr-TR" sz="1600" baseline="30000">
                          <a:effectLst/>
                        </a:rPr>
                        <a:t>-</a:t>
                      </a:r>
                      <a:r>
                        <a:rPr lang="tr-TR" sz="1600">
                          <a:effectLst/>
                        </a:rPr>
                        <a:t> , Cl</a:t>
                      </a:r>
                      <a:r>
                        <a:rPr lang="tr-TR" sz="1600" baseline="30000">
                          <a:effectLst/>
                        </a:rPr>
                        <a:t>- </a:t>
                      </a:r>
                      <a:r>
                        <a:rPr lang="tr-TR" sz="1600">
                          <a:effectLst/>
                        </a:rPr>
                        <a:t>, NO</a:t>
                      </a:r>
                      <a:r>
                        <a:rPr lang="tr-TR" sz="1600" baseline="-25000">
                          <a:effectLst/>
                        </a:rPr>
                        <a:t>2</a:t>
                      </a:r>
                      <a:r>
                        <a:rPr lang="tr-TR" sz="1600">
                          <a:effectLst/>
                        </a:rPr>
                        <a:t> </a:t>
                      </a:r>
                      <a:r>
                        <a:rPr lang="tr-TR" sz="1600" baseline="30000">
                          <a:effectLst/>
                        </a:rPr>
                        <a:t>-</a:t>
                      </a:r>
                      <a:r>
                        <a:rPr lang="tr-TR" sz="1600">
                          <a:effectLst/>
                        </a:rPr>
                        <a:t> , Br</a:t>
                      </a:r>
                      <a:r>
                        <a:rPr lang="tr-TR" sz="1600" baseline="30000">
                          <a:effectLst/>
                        </a:rPr>
                        <a:t>-</a:t>
                      </a:r>
                      <a:r>
                        <a:rPr lang="tr-TR" sz="1600">
                          <a:effectLst/>
                        </a:rPr>
                        <a:t> , NO</a:t>
                      </a:r>
                      <a:r>
                        <a:rPr lang="tr-TR" sz="1600" baseline="-25000">
                          <a:effectLst/>
                        </a:rPr>
                        <a:t>3</a:t>
                      </a:r>
                      <a:r>
                        <a:rPr lang="tr-TR" sz="1600">
                          <a:effectLst/>
                        </a:rPr>
                        <a:t> </a:t>
                      </a:r>
                      <a:r>
                        <a:rPr lang="tr-TR" sz="1600" baseline="30000">
                          <a:effectLst/>
                        </a:rPr>
                        <a:t>-</a:t>
                      </a:r>
                      <a:r>
                        <a:rPr lang="tr-TR" sz="1600">
                          <a:effectLst/>
                        </a:rPr>
                        <a:t> , PO</a:t>
                      </a:r>
                      <a:r>
                        <a:rPr lang="tr-TR" sz="1600" baseline="-25000">
                          <a:effectLst/>
                        </a:rPr>
                        <a:t>4</a:t>
                      </a:r>
                      <a:r>
                        <a:rPr lang="tr-TR" sz="1600">
                          <a:effectLst/>
                        </a:rPr>
                        <a:t> </a:t>
                      </a:r>
                      <a:r>
                        <a:rPr lang="tr-TR" sz="1600" baseline="30000">
                          <a:effectLst/>
                        </a:rPr>
                        <a:t>-2</a:t>
                      </a:r>
                      <a:r>
                        <a:rPr lang="tr-TR" sz="1600">
                          <a:effectLst/>
                        </a:rPr>
                        <a:t> , SO</a:t>
                      </a:r>
                      <a:r>
                        <a:rPr lang="tr-TR" sz="1600" baseline="-25000">
                          <a:effectLst/>
                        </a:rPr>
                        <a:t>4</a:t>
                      </a:r>
                      <a:r>
                        <a:rPr lang="tr-TR" sz="1600">
                          <a:effectLst/>
                        </a:rPr>
                        <a:t> </a:t>
                      </a:r>
                      <a:r>
                        <a:rPr lang="tr-TR" sz="1600" baseline="30000">
                          <a:effectLst/>
                        </a:rPr>
                        <a:t>-2 </a:t>
                      </a:r>
                      <a:r>
                        <a:rPr lang="tr-TR" sz="1600">
                          <a:effectLst/>
                        </a:rPr>
                        <a:t>)</a:t>
                      </a:r>
                      <a:endParaRPr lang="tr-TR"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85326502"/>
                  </a:ext>
                </a:extLst>
              </a:tr>
              <a:tr h="388974">
                <a:tc>
                  <a:txBody>
                    <a:bodyPr/>
                    <a:lstStyle/>
                    <a:p>
                      <a:pPr algn="l">
                        <a:lnSpc>
                          <a:spcPct val="115000"/>
                        </a:lnSpc>
                        <a:spcAft>
                          <a:spcPts val="0"/>
                        </a:spcAft>
                      </a:pPr>
                      <a:r>
                        <a:rPr lang="tr-TR" sz="1600" dirty="0">
                          <a:effectLst/>
                        </a:rPr>
                        <a:t>5</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ICP-OES İle </a:t>
                      </a:r>
                      <a:r>
                        <a:rPr lang="tr-TR" sz="1600" dirty="0" err="1">
                          <a:effectLst/>
                        </a:rPr>
                        <a:t>Ca</a:t>
                      </a:r>
                      <a:r>
                        <a:rPr lang="tr-TR" sz="1600" dirty="0">
                          <a:effectLst/>
                        </a:rPr>
                        <a:t>, Mg, K, </a:t>
                      </a:r>
                      <a:r>
                        <a:rPr lang="tr-TR" sz="1600" dirty="0" err="1">
                          <a:effectLst/>
                        </a:rPr>
                        <a:t>Na</a:t>
                      </a:r>
                      <a:r>
                        <a:rPr lang="tr-TR" sz="1600" dirty="0">
                          <a:effectLst/>
                        </a:rPr>
                        <a:t> Analizi</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47613485"/>
                  </a:ext>
                </a:extLst>
              </a:tr>
              <a:tr h="362235">
                <a:tc>
                  <a:txBody>
                    <a:bodyPr/>
                    <a:lstStyle/>
                    <a:p>
                      <a:pPr algn="l">
                        <a:lnSpc>
                          <a:spcPct val="115000"/>
                        </a:lnSpc>
                        <a:spcAft>
                          <a:spcPts val="0"/>
                        </a:spcAft>
                      </a:pPr>
                      <a:r>
                        <a:rPr lang="tr-TR" sz="1600" dirty="0">
                          <a:effectLst/>
                        </a:rPr>
                        <a:t>6</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tr-TR" sz="1600" dirty="0">
                          <a:effectLst/>
                        </a:rPr>
                        <a:t>Alev Fotometresi ile K, </a:t>
                      </a:r>
                      <a:r>
                        <a:rPr lang="tr-TR" sz="1600" dirty="0" err="1">
                          <a:effectLst/>
                        </a:rPr>
                        <a:t>Na</a:t>
                      </a:r>
                      <a:r>
                        <a:rPr lang="tr-TR" sz="1600" dirty="0">
                          <a:effectLst/>
                        </a:rPr>
                        <a:t>, </a:t>
                      </a:r>
                      <a:r>
                        <a:rPr lang="tr-TR" sz="1600" dirty="0" err="1">
                          <a:effectLst/>
                        </a:rPr>
                        <a:t>Ca</a:t>
                      </a:r>
                      <a:r>
                        <a:rPr lang="tr-TR" sz="1600" dirty="0">
                          <a:effectLst/>
                        </a:rPr>
                        <a:t> ve </a:t>
                      </a:r>
                      <a:r>
                        <a:rPr lang="tr-TR" sz="1600" dirty="0" err="1">
                          <a:effectLst/>
                        </a:rPr>
                        <a:t>Li</a:t>
                      </a:r>
                      <a:r>
                        <a:rPr lang="tr-TR" sz="1600" dirty="0">
                          <a:effectLst/>
                        </a:rPr>
                        <a:t> Analizi</a:t>
                      </a:r>
                      <a:endParaRPr lang="tr-T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11633402"/>
                  </a:ext>
                </a:extLst>
              </a:tr>
            </a:tbl>
          </a:graphicData>
        </a:graphic>
      </p:graphicFrame>
      <p:graphicFrame>
        <p:nvGraphicFramePr>
          <p:cNvPr id="7" name="Tablo 6"/>
          <p:cNvGraphicFramePr>
            <a:graphicFrameLocks noGrp="1"/>
          </p:cNvGraphicFramePr>
          <p:nvPr>
            <p:extLst>
              <p:ext uri="{D42A27DB-BD31-4B8C-83A1-F6EECF244321}">
                <p14:modId xmlns:p14="http://schemas.microsoft.com/office/powerpoint/2010/main" xmlns="" val="1478489036"/>
              </p:ext>
            </p:extLst>
          </p:nvPr>
        </p:nvGraphicFramePr>
        <p:xfrm>
          <a:off x="3522535" y="50299"/>
          <a:ext cx="4566698" cy="2931148"/>
        </p:xfrm>
        <a:graphic>
          <a:graphicData uri="http://schemas.openxmlformats.org/drawingml/2006/table">
            <a:tbl>
              <a:tblPr firstRow="1" bandRow="1">
                <a:tableStyleId>{F5AB1C69-6EDB-4FF4-983F-18BD219EF322}</a:tableStyleId>
              </a:tblPr>
              <a:tblGrid>
                <a:gridCol w="636510">
                  <a:extLst>
                    <a:ext uri="{9D8B030D-6E8A-4147-A177-3AD203B41FA5}">
                      <a16:colId xmlns:a16="http://schemas.microsoft.com/office/drawing/2014/main" xmlns="" val="1049174679"/>
                    </a:ext>
                  </a:extLst>
                </a:gridCol>
                <a:gridCol w="3930188">
                  <a:extLst>
                    <a:ext uri="{9D8B030D-6E8A-4147-A177-3AD203B41FA5}">
                      <a16:colId xmlns:a16="http://schemas.microsoft.com/office/drawing/2014/main" xmlns="" val="1278411913"/>
                    </a:ext>
                  </a:extLst>
                </a:gridCol>
              </a:tblGrid>
              <a:tr h="259417">
                <a:tc gridSpan="2">
                  <a:txBody>
                    <a:bodyPr/>
                    <a:lstStyle/>
                    <a:p>
                      <a:pPr algn="ctr">
                        <a:lnSpc>
                          <a:spcPct val="115000"/>
                        </a:lnSpc>
                        <a:spcAft>
                          <a:spcPts val="0"/>
                        </a:spcAft>
                      </a:pPr>
                      <a:r>
                        <a:rPr lang="tr-TR" sz="1600" dirty="0">
                          <a:solidFill>
                            <a:schemeClr val="tx1"/>
                          </a:solidFill>
                          <a:effectLst/>
                        </a:rPr>
                        <a:t>Yaprak/ Bitki Analizleri</a:t>
                      </a:r>
                      <a:endParaRPr lang="tr-TR" sz="1200" dirty="0">
                        <a:solidFill>
                          <a:schemeClr val="tx1"/>
                        </a:solidFill>
                        <a:effectLst/>
                        <a:latin typeface="Arial" panose="020B0604020202020204" pitchFamily="34" charset="0"/>
                        <a:ea typeface="Calibri" panose="020F0502020204030204" pitchFamily="34" charset="0"/>
                      </a:endParaRPr>
                    </a:p>
                  </a:txBody>
                  <a:tcPr marL="68580" marR="68580" marT="0" marB="0"/>
                </a:tc>
                <a:tc hMerge="1">
                  <a:txBody>
                    <a:bodyPr/>
                    <a:lstStyle/>
                    <a:p>
                      <a:endParaRPr lang="tr-TR"/>
                    </a:p>
                  </a:txBody>
                  <a:tcPr/>
                </a:tc>
                <a:extLst>
                  <a:ext uri="{0D108BD9-81ED-4DB2-BD59-A6C34878D82A}">
                    <a16:rowId xmlns:a16="http://schemas.microsoft.com/office/drawing/2014/main" xmlns="" val="3657173100"/>
                  </a:ext>
                </a:extLst>
              </a:tr>
              <a:tr h="384342">
                <a:tc>
                  <a:txBody>
                    <a:bodyPr/>
                    <a:lstStyle/>
                    <a:p>
                      <a:pPr algn="l">
                        <a:lnSpc>
                          <a:spcPct val="115000"/>
                        </a:lnSpc>
                        <a:spcAft>
                          <a:spcPts val="0"/>
                        </a:spcAft>
                      </a:pPr>
                      <a:r>
                        <a:rPr lang="tr-TR" sz="1600" b="1" dirty="0">
                          <a:effectLst/>
                        </a:rPr>
                        <a:t>Sıra </a:t>
                      </a:r>
                      <a:endParaRPr lang="tr-TR" sz="1200" b="1" dirty="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gn="l">
                        <a:lnSpc>
                          <a:spcPct val="115000"/>
                        </a:lnSpc>
                        <a:spcAft>
                          <a:spcPts val="0"/>
                        </a:spcAft>
                      </a:pPr>
                      <a:r>
                        <a:rPr lang="tr-TR" sz="1600" b="1" dirty="0">
                          <a:effectLst/>
                        </a:rPr>
                        <a:t>Analiz</a:t>
                      </a:r>
                      <a:endParaRPr lang="tr-TR" sz="1200" b="1" dirty="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4032937483"/>
                  </a:ext>
                </a:extLst>
              </a:tr>
              <a:tr h="384342">
                <a:tc>
                  <a:txBody>
                    <a:bodyPr/>
                    <a:lstStyle/>
                    <a:p>
                      <a:pPr algn="l">
                        <a:lnSpc>
                          <a:spcPct val="115000"/>
                        </a:lnSpc>
                        <a:spcAft>
                          <a:spcPts val="0"/>
                        </a:spcAft>
                      </a:pPr>
                      <a:r>
                        <a:rPr lang="tr-TR" sz="1600">
                          <a:effectLst/>
                        </a:rPr>
                        <a:t>1</a:t>
                      </a:r>
                      <a:endParaRPr lang="tr-TR" sz="12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gn="l">
                        <a:lnSpc>
                          <a:spcPct val="115000"/>
                        </a:lnSpc>
                        <a:spcAft>
                          <a:spcPts val="0"/>
                        </a:spcAft>
                      </a:pPr>
                      <a:r>
                        <a:rPr lang="tr-TR" sz="1600" dirty="0">
                          <a:effectLst/>
                        </a:rPr>
                        <a:t>MW ile Yaş Yakma</a:t>
                      </a:r>
                      <a:endParaRPr lang="tr-TR" sz="1600" dirty="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1832863913"/>
                  </a:ext>
                </a:extLst>
              </a:tr>
              <a:tr h="352194">
                <a:tc>
                  <a:txBody>
                    <a:bodyPr/>
                    <a:lstStyle/>
                    <a:p>
                      <a:pPr algn="l">
                        <a:lnSpc>
                          <a:spcPct val="115000"/>
                        </a:lnSpc>
                        <a:spcAft>
                          <a:spcPts val="0"/>
                        </a:spcAft>
                      </a:pPr>
                      <a:r>
                        <a:rPr lang="tr-TR" sz="1600">
                          <a:effectLst/>
                        </a:rPr>
                        <a:t>2</a:t>
                      </a:r>
                      <a:endParaRPr lang="tr-TR" sz="12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gn="l">
                        <a:lnSpc>
                          <a:spcPct val="115000"/>
                        </a:lnSpc>
                        <a:spcAft>
                          <a:spcPts val="0"/>
                        </a:spcAft>
                      </a:pPr>
                      <a:r>
                        <a:rPr lang="tr-TR" sz="1600" dirty="0">
                          <a:effectLst/>
                        </a:rPr>
                        <a:t>ICP-OES ile Makro-Mikro Element Analizi</a:t>
                      </a:r>
                      <a:endParaRPr lang="tr-TR" sz="1600" dirty="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3568369811"/>
                  </a:ext>
                </a:extLst>
              </a:tr>
              <a:tr h="350868">
                <a:tc>
                  <a:txBody>
                    <a:bodyPr/>
                    <a:lstStyle/>
                    <a:p>
                      <a:pPr algn="l">
                        <a:lnSpc>
                          <a:spcPct val="115000"/>
                        </a:lnSpc>
                        <a:spcAft>
                          <a:spcPts val="0"/>
                        </a:spcAft>
                      </a:pPr>
                      <a:r>
                        <a:rPr lang="tr-TR" sz="1600" dirty="0">
                          <a:effectLst/>
                        </a:rPr>
                        <a:t>3</a:t>
                      </a:r>
                      <a:endParaRPr lang="tr-TR" sz="1200" dirty="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gn="l">
                        <a:lnSpc>
                          <a:spcPct val="115000"/>
                        </a:lnSpc>
                        <a:spcAft>
                          <a:spcPts val="0"/>
                        </a:spcAft>
                      </a:pPr>
                      <a:r>
                        <a:rPr lang="tr-TR" sz="1600" dirty="0">
                          <a:effectLst/>
                        </a:rPr>
                        <a:t>Alev Fotometresi ile </a:t>
                      </a:r>
                      <a:r>
                        <a:rPr lang="tr-TR" sz="1600" dirty="0" err="1">
                          <a:effectLst/>
                        </a:rPr>
                        <a:t>Na</a:t>
                      </a:r>
                      <a:r>
                        <a:rPr lang="tr-TR" sz="1600" dirty="0">
                          <a:effectLst/>
                        </a:rPr>
                        <a:t>, </a:t>
                      </a:r>
                      <a:r>
                        <a:rPr lang="tr-TR" sz="1600" dirty="0" err="1">
                          <a:effectLst/>
                        </a:rPr>
                        <a:t>Ca</a:t>
                      </a:r>
                      <a:r>
                        <a:rPr lang="tr-TR" sz="1600" dirty="0">
                          <a:effectLst/>
                        </a:rPr>
                        <a:t>, K analizi</a:t>
                      </a:r>
                      <a:endParaRPr lang="tr-TR" sz="1600" dirty="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2055651934"/>
                  </a:ext>
                </a:extLst>
              </a:tr>
              <a:tr h="384342">
                <a:tc>
                  <a:txBody>
                    <a:bodyPr/>
                    <a:lstStyle/>
                    <a:p>
                      <a:pPr algn="l">
                        <a:lnSpc>
                          <a:spcPct val="115000"/>
                        </a:lnSpc>
                        <a:spcAft>
                          <a:spcPts val="0"/>
                        </a:spcAft>
                      </a:pPr>
                      <a:r>
                        <a:rPr lang="tr-TR" sz="1600">
                          <a:effectLst/>
                        </a:rPr>
                        <a:t>4</a:t>
                      </a:r>
                      <a:endParaRPr lang="tr-TR" sz="120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gn="l">
                        <a:lnSpc>
                          <a:spcPct val="115000"/>
                        </a:lnSpc>
                        <a:spcAft>
                          <a:spcPts val="0"/>
                        </a:spcAft>
                      </a:pPr>
                      <a:r>
                        <a:rPr lang="tr-TR" sz="1600" dirty="0">
                          <a:effectLst/>
                        </a:rPr>
                        <a:t>MW ile Yaş Yakma</a:t>
                      </a:r>
                      <a:endParaRPr lang="tr-TR" sz="1600" dirty="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867753196"/>
                  </a:ext>
                </a:extLst>
              </a:tr>
              <a:tr h="397322">
                <a:tc>
                  <a:txBody>
                    <a:bodyPr/>
                    <a:lstStyle/>
                    <a:p>
                      <a:pPr algn="l">
                        <a:lnSpc>
                          <a:spcPct val="115000"/>
                        </a:lnSpc>
                        <a:spcAft>
                          <a:spcPts val="0"/>
                        </a:spcAft>
                      </a:pPr>
                      <a:r>
                        <a:rPr lang="tr-TR" sz="1600" dirty="0">
                          <a:effectLst/>
                        </a:rPr>
                        <a:t>5</a:t>
                      </a:r>
                      <a:endParaRPr lang="tr-TR" sz="1200" dirty="0">
                        <a:solidFill>
                          <a:srgbClr val="000000"/>
                        </a:solidFill>
                        <a:effectLst/>
                        <a:latin typeface="Arial" panose="020B0604020202020204" pitchFamily="34" charset="0"/>
                        <a:ea typeface="Calibri" panose="020F0502020204030204" pitchFamily="34" charset="0"/>
                      </a:endParaRPr>
                    </a:p>
                  </a:txBody>
                  <a:tcPr marL="68580" marR="68580" marT="0" marB="0"/>
                </a:tc>
                <a:tc>
                  <a:txBody>
                    <a:bodyPr/>
                    <a:lstStyle/>
                    <a:p>
                      <a:pPr algn="l">
                        <a:lnSpc>
                          <a:spcPct val="115000"/>
                        </a:lnSpc>
                        <a:spcAft>
                          <a:spcPts val="0"/>
                        </a:spcAft>
                      </a:pPr>
                      <a:r>
                        <a:rPr lang="tr-TR" sz="1600" dirty="0">
                          <a:effectLst/>
                        </a:rPr>
                        <a:t>ICP-OES ile Makro-Mikro Element Analizi</a:t>
                      </a:r>
                      <a:endParaRPr lang="tr-TR" sz="1600" dirty="0">
                        <a:solidFill>
                          <a:srgbClr val="000000"/>
                        </a:solidFill>
                        <a:effectLst/>
                        <a:latin typeface="Arial" panose="020B0604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xmlns="" val="1627005498"/>
                  </a:ext>
                </a:extLst>
              </a:tr>
              <a:tr h="397322">
                <a:tc>
                  <a:txBody>
                    <a:bodyPr/>
                    <a:lstStyle/>
                    <a:p>
                      <a:pPr algn="l">
                        <a:lnSpc>
                          <a:spcPct val="115000"/>
                        </a:lnSpc>
                        <a:spcAft>
                          <a:spcPts val="0"/>
                        </a:spcAft>
                      </a:pPr>
                      <a:r>
                        <a:rPr lang="tr-TR" sz="1600" b="1" u="sng" dirty="0">
                          <a:solidFill>
                            <a:schemeClr val="accent1">
                              <a:lumMod val="50000"/>
                            </a:schemeClr>
                          </a:solidFill>
                          <a:effectLst/>
                          <a:latin typeface="+mn-lt"/>
                          <a:ea typeface="Calibri" panose="020F0502020204030204" pitchFamily="34" charset="0"/>
                        </a:rPr>
                        <a:t>6</a:t>
                      </a:r>
                    </a:p>
                  </a:txBody>
                  <a:tcPr marL="68580" marR="68580" marT="0" marB="0"/>
                </a:tc>
                <a:tc>
                  <a:txBody>
                    <a:bodyPr/>
                    <a:lstStyle/>
                    <a:p>
                      <a:pPr algn="l">
                        <a:lnSpc>
                          <a:spcPct val="115000"/>
                        </a:lnSpc>
                        <a:spcAft>
                          <a:spcPts val="0"/>
                        </a:spcAft>
                      </a:pPr>
                      <a:r>
                        <a:rPr lang="tr-TR" sz="1600" b="1" u="sng" dirty="0">
                          <a:solidFill>
                            <a:schemeClr val="accent1">
                              <a:lumMod val="50000"/>
                            </a:schemeClr>
                          </a:solidFill>
                          <a:effectLst/>
                          <a:latin typeface="+mn-lt"/>
                          <a:ea typeface="Calibri" panose="020F0502020204030204" pitchFamily="34" charset="0"/>
                        </a:rPr>
                        <a:t>Yaprakta Tuzluluk</a:t>
                      </a:r>
                      <a:r>
                        <a:rPr lang="tr-TR" sz="1600" b="1" u="sng" baseline="0" dirty="0">
                          <a:solidFill>
                            <a:schemeClr val="accent1">
                              <a:lumMod val="50000"/>
                            </a:schemeClr>
                          </a:solidFill>
                          <a:effectLst/>
                          <a:latin typeface="+mn-lt"/>
                          <a:ea typeface="Calibri" panose="020F0502020204030204" pitchFamily="34" charset="0"/>
                        </a:rPr>
                        <a:t> A</a:t>
                      </a:r>
                      <a:r>
                        <a:rPr lang="tr-TR" sz="1600" b="1" u="sng" dirty="0">
                          <a:solidFill>
                            <a:schemeClr val="accent1">
                              <a:lumMod val="50000"/>
                            </a:schemeClr>
                          </a:solidFill>
                          <a:effectLst/>
                          <a:latin typeface="+mn-lt"/>
                          <a:ea typeface="Calibri" panose="020F0502020204030204" pitchFamily="34" charset="0"/>
                        </a:rPr>
                        <a:t>nalizi</a:t>
                      </a:r>
                    </a:p>
                  </a:txBody>
                  <a:tcPr marL="68580" marR="68580" marT="0" marB="0"/>
                </a:tc>
                <a:extLst>
                  <a:ext uri="{0D108BD9-81ED-4DB2-BD59-A6C34878D82A}">
                    <a16:rowId xmlns:a16="http://schemas.microsoft.com/office/drawing/2014/main" xmlns="" val="2066150138"/>
                  </a:ext>
                </a:extLst>
              </a:tr>
            </a:tbl>
          </a:graphicData>
        </a:graphic>
      </p:graphicFrame>
      <p:sp>
        <p:nvSpPr>
          <p:cNvPr id="10" name="Dikdörtgen 9"/>
          <p:cNvSpPr/>
          <p:nvPr/>
        </p:nvSpPr>
        <p:spPr>
          <a:xfrm>
            <a:off x="3522535" y="2954270"/>
            <a:ext cx="8480323" cy="1037207"/>
          </a:xfrm>
          <a:prstGeom prst="rect">
            <a:avLst/>
          </a:prstGeom>
        </p:spPr>
        <p:txBody>
          <a:bodyPr wrap="square">
            <a:spAutoFit/>
          </a:bodyPr>
          <a:lstStyle/>
          <a:p>
            <a:pPr algn="ctr"/>
            <a:r>
              <a:rPr lang="tr-TR" sz="2000" b="1" u="sng" dirty="0"/>
              <a:t>Öne Çıkan Analiz Hizmetleri</a:t>
            </a:r>
          </a:p>
          <a:p>
            <a:pPr marL="285750" indent="-285750" fontAlgn="t">
              <a:lnSpc>
                <a:spcPct val="115000"/>
              </a:lnSpc>
              <a:buFont typeface="Arial" panose="020B0604020202020204" pitchFamily="34" charset="0"/>
              <a:buChar char="•"/>
            </a:pPr>
            <a:r>
              <a:rPr lang="tr-TR" dirty="0"/>
              <a:t>Toprak analizleri kapsamında, merkezimizde en çok talep edilen analizler; </a:t>
            </a:r>
          </a:p>
          <a:p>
            <a:pPr fontAlgn="t">
              <a:lnSpc>
                <a:spcPct val="115000"/>
              </a:lnSpc>
            </a:pPr>
            <a:r>
              <a:rPr lang="tr-TR" dirty="0">
                <a:solidFill>
                  <a:srgbClr val="C00000"/>
                </a:solidFill>
              </a:rPr>
              <a:t>  Toprakta verimlilik analizleri</a:t>
            </a:r>
            <a:endParaRPr lang="tr-TR" sz="2000" dirty="0">
              <a:solidFill>
                <a:srgbClr val="C00000"/>
              </a:solidFill>
            </a:endParaRPr>
          </a:p>
        </p:txBody>
      </p:sp>
      <p:sp>
        <p:nvSpPr>
          <p:cNvPr id="8" name="Dikdörtgen 7"/>
          <p:cNvSpPr/>
          <p:nvPr/>
        </p:nvSpPr>
        <p:spPr>
          <a:xfrm>
            <a:off x="3662512" y="3982397"/>
            <a:ext cx="3338051" cy="2123658"/>
          </a:xfrm>
          <a:prstGeom prst="rect">
            <a:avLst/>
          </a:prstGeom>
        </p:spPr>
        <p:txBody>
          <a:bodyPr wrap="square">
            <a:spAutoFit/>
          </a:bodyPr>
          <a:lstStyle/>
          <a:p>
            <a:r>
              <a:rPr lang="tr-TR" sz="1600" dirty="0">
                <a:solidFill>
                  <a:srgbClr val="C00000"/>
                </a:solidFill>
              </a:rPr>
              <a:t>Kapsam-1 (Paket 1)</a:t>
            </a:r>
          </a:p>
          <a:p>
            <a:r>
              <a:rPr lang="tr-TR" sz="1600" dirty="0">
                <a:solidFill>
                  <a:srgbClr val="000000"/>
                </a:solidFill>
              </a:rPr>
              <a:t>• </a:t>
            </a:r>
            <a:r>
              <a:rPr lang="tr-TR" sz="1600" dirty="0">
                <a:effectLst/>
              </a:rPr>
              <a:t>Bünye (</a:t>
            </a:r>
            <a:r>
              <a:rPr lang="tr-TR" sz="1600" dirty="0" err="1">
                <a:solidFill>
                  <a:srgbClr val="000000"/>
                </a:solidFill>
              </a:rPr>
              <a:t>Saturasyon</a:t>
            </a:r>
            <a:r>
              <a:rPr lang="tr-TR" sz="1600" dirty="0">
                <a:solidFill>
                  <a:srgbClr val="000000"/>
                </a:solidFill>
              </a:rPr>
              <a:t>)</a:t>
            </a:r>
          </a:p>
          <a:p>
            <a:r>
              <a:rPr lang="tr-TR" sz="1600" dirty="0">
                <a:solidFill>
                  <a:srgbClr val="000000"/>
                </a:solidFill>
              </a:rPr>
              <a:t>• </a:t>
            </a:r>
            <a:r>
              <a:rPr lang="tr-TR" sz="1600" dirty="0" err="1">
                <a:solidFill>
                  <a:srgbClr val="000000"/>
                </a:solidFill>
              </a:rPr>
              <a:t>pH</a:t>
            </a:r>
            <a:endParaRPr lang="tr-TR" sz="1600" dirty="0">
              <a:solidFill>
                <a:srgbClr val="000000"/>
              </a:solidFill>
            </a:endParaRPr>
          </a:p>
          <a:p>
            <a:r>
              <a:rPr lang="tr-TR" sz="1600" dirty="0">
                <a:solidFill>
                  <a:srgbClr val="000000"/>
                </a:solidFill>
              </a:rPr>
              <a:t>• Toplam Tuz</a:t>
            </a:r>
          </a:p>
          <a:p>
            <a:r>
              <a:rPr lang="tr-TR" sz="1600" dirty="0">
                <a:solidFill>
                  <a:srgbClr val="000000"/>
                </a:solidFill>
              </a:rPr>
              <a:t>• Organik Madde</a:t>
            </a:r>
          </a:p>
          <a:p>
            <a:r>
              <a:rPr lang="tr-TR" sz="1600" dirty="0">
                <a:solidFill>
                  <a:srgbClr val="000000"/>
                </a:solidFill>
              </a:rPr>
              <a:t>• Kireç</a:t>
            </a:r>
          </a:p>
          <a:p>
            <a:r>
              <a:rPr lang="tr-TR" sz="1600" dirty="0">
                <a:solidFill>
                  <a:srgbClr val="000000"/>
                </a:solidFill>
              </a:rPr>
              <a:t>• Fosfor</a:t>
            </a:r>
          </a:p>
          <a:p>
            <a:r>
              <a:rPr lang="tr-TR" sz="1600" dirty="0">
                <a:solidFill>
                  <a:srgbClr val="000000"/>
                </a:solidFill>
              </a:rPr>
              <a:t>• Potasyum</a:t>
            </a:r>
            <a:endParaRPr lang="tr-TR" sz="1100" dirty="0"/>
          </a:p>
        </p:txBody>
      </p:sp>
      <p:sp>
        <p:nvSpPr>
          <p:cNvPr id="9" name="Dikdörtgen 8"/>
          <p:cNvSpPr/>
          <p:nvPr/>
        </p:nvSpPr>
        <p:spPr>
          <a:xfrm>
            <a:off x="6259025" y="3980994"/>
            <a:ext cx="4934755" cy="2554545"/>
          </a:xfrm>
          <a:prstGeom prst="rect">
            <a:avLst/>
          </a:prstGeom>
        </p:spPr>
        <p:txBody>
          <a:bodyPr wrap="square" numCol="2">
            <a:spAutoFit/>
          </a:bodyPr>
          <a:lstStyle/>
          <a:p>
            <a:r>
              <a:rPr lang="tr-TR" sz="1600" dirty="0">
                <a:solidFill>
                  <a:srgbClr val="C00000"/>
                </a:solidFill>
              </a:rPr>
              <a:t>Kapsam-4 (Paket 5)</a:t>
            </a:r>
          </a:p>
          <a:p>
            <a:pPr marL="285750" indent="-285750">
              <a:buFont typeface="Arial" panose="020B0604020202020204" pitchFamily="34" charset="0"/>
              <a:buChar char="•"/>
            </a:pPr>
            <a:r>
              <a:rPr lang="tr-TR" sz="1600" dirty="0"/>
              <a:t>Bünye (Kum, kil ve silt) </a:t>
            </a:r>
          </a:p>
          <a:p>
            <a:pPr marL="285750" indent="-285750">
              <a:buFont typeface="Arial" panose="020B0604020202020204" pitchFamily="34" charset="0"/>
              <a:buChar char="•"/>
            </a:pPr>
            <a:r>
              <a:rPr lang="tr-TR" sz="1600" dirty="0"/>
              <a:t>pH</a:t>
            </a:r>
          </a:p>
          <a:p>
            <a:pPr marL="285750" indent="-285750">
              <a:buFont typeface="Arial" panose="020B0604020202020204" pitchFamily="34" charset="0"/>
              <a:buChar char="•"/>
            </a:pPr>
            <a:r>
              <a:rPr lang="tr-TR" sz="1600" dirty="0"/>
              <a:t>Toplam Tuz</a:t>
            </a:r>
          </a:p>
          <a:p>
            <a:pPr marL="285750" indent="-285750">
              <a:buFont typeface="Arial" panose="020B0604020202020204" pitchFamily="34" charset="0"/>
              <a:buChar char="•"/>
            </a:pPr>
            <a:r>
              <a:rPr lang="tr-TR" sz="1600" dirty="0"/>
              <a:t>Organik Madde</a:t>
            </a:r>
          </a:p>
          <a:p>
            <a:pPr marL="285750" indent="-285750">
              <a:buFont typeface="Arial" panose="020B0604020202020204" pitchFamily="34" charset="0"/>
              <a:buChar char="•"/>
            </a:pPr>
            <a:r>
              <a:rPr lang="tr-TR" sz="1600" dirty="0"/>
              <a:t>Kireç</a:t>
            </a:r>
          </a:p>
          <a:p>
            <a:pPr marL="285750" indent="-285750">
              <a:buFont typeface="Arial" panose="020B0604020202020204" pitchFamily="34" charset="0"/>
              <a:buChar char="•"/>
            </a:pPr>
            <a:r>
              <a:rPr lang="tr-TR" sz="1600" dirty="0"/>
              <a:t>Fosfor</a:t>
            </a:r>
          </a:p>
          <a:p>
            <a:pPr marL="285750" indent="-285750">
              <a:buFont typeface="Arial" panose="020B0604020202020204" pitchFamily="34" charset="0"/>
              <a:buChar char="•"/>
            </a:pPr>
            <a:r>
              <a:rPr lang="tr-TR" sz="1600" dirty="0"/>
              <a:t>Potasyum</a:t>
            </a:r>
          </a:p>
          <a:p>
            <a:pPr marL="285750" indent="-285750">
              <a:buFont typeface="Arial" panose="020B0604020202020204" pitchFamily="34" charset="0"/>
              <a:buChar char="•"/>
            </a:pPr>
            <a:endParaRPr lang="tr-TR" sz="1600" dirty="0"/>
          </a:p>
          <a:p>
            <a:pPr marL="285750" indent="-285750">
              <a:buFont typeface="Arial" panose="020B0604020202020204" pitchFamily="34" charset="0"/>
              <a:buChar char="•"/>
            </a:pPr>
            <a:endParaRPr lang="tr-TR" sz="1600" dirty="0"/>
          </a:p>
          <a:p>
            <a:pPr marL="285750" indent="-285750">
              <a:buFont typeface="Arial" panose="020B0604020202020204" pitchFamily="34" charset="0"/>
              <a:buChar char="•"/>
            </a:pPr>
            <a:endParaRPr lang="tr-TR" sz="1600" dirty="0"/>
          </a:p>
          <a:p>
            <a:pPr marL="285750" indent="-285750">
              <a:buFont typeface="Arial" panose="020B0604020202020204" pitchFamily="34" charset="0"/>
              <a:buChar char="•"/>
            </a:pPr>
            <a:r>
              <a:rPr lang="tr-TR" sz="1600" dirty="0"/>
              <a:t>Magnezyum</a:t>
            </a:r>
          </a:p>
          <a:p>
            <a:pPr marL="285750" indent="-285750">
              <a:buFont typeface="Arial" panose="020B0604020202020204" pitchFamily="34" charset="0"/>
              <a:buChar char="•"/>
            </a:pPr>
            <a:r>
              <a:rPr lang="tr-TR" sz="1600" dirty="0"/>
              <a:t>Kalsiyum</a:t>
            </a:r>
          </a:p>
          <a:p>
            <a:pPr marL="285750" indent="-285750">
              <a:buFont typeface="Arial" panose="020B0604020202020204" pitchFamily="34" charset="0"/>
              <a:buChar char="•"/>
            </a:pPr>
            <a:r>
              <a:rPr lang="tr-TR" sz="1600" dirty="0"/>
              <a:t>Demir</a:t>
            </a:r>
          </a:p>
          <a:p>
            <a:pPr marL="285750" indent="-285750">
              <a:buFont typeface="Arial" panose="020B0604020202020204" pitchFamily="34" charset="0"/>
              <a:buChar char="•"/>
            </a:pPr>
            <a:r>
              <a:rPr lang="tr-TR" sz="1600" dirty="0"/>
              <a:t>Çinko</a:t>
            </a:r>
          </a:p>
          <a:p>
            <a:pPr marL="285750" indent="-285750">
              <a:buFont typeface="Arial" panose="020B0604020202020204" pitchFamily="34" charset="0"/>
              <a:buChar char="•"/>
            </a:pPr>
            <a:r>
              <a:rPr lang="tr-TR" sz="1600" dirty="0"/>
              <a:t>Bakır</a:t>
            </a:r>
          </a:p>
          <a:p>
            <a:pPr marL="285750" indent="-285750">
              <a:buFont typeface="Arial" panose="020B0604020202020204" pitchFamily="34" charset="0"/>
              <a:buChar char="•"/>
            </a:pPr>
            <a:r>
              <a:rPr lang="tr-TR" sz="1600" dirty="0"/>
              <a:t>Mangan</a:t>
            </a:r>
          </a:p>
          <a:p>
            <a:pPr marL="285750" indent="-285750">
              <a:buFont typeface="Arial" panose="020B0604020202020204" pitchFamily="34" charset="0"/>
              <a:buChar char="•"/>
            </a:pPr>
            <a:r>
              <a:rPr lang="tr-TR" sz="1600" dirty="0"/>
              <a:t>Bor</a:t>
            </a:r>
            <a:endParaRPr lang="tr-TR" sz="1100" dirty="0"/>
          </a:p>
        </p:txBody>
      </p:sp>
    </p:spTree>
    <p:extLst>
      <p:ext uri="{BB962C8B-B14F-4D97-AF65-F5344CB8AC3E}">
        <p14:creationId xmlns:p14="http://schemas.microsoft.com/office/powerpoint/2010/main" xmlns="" val="3960443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2016" y="180487"/>
            <a:ext cx="9158654" cy="1325563"/>
          </a:xfrm>
        </p:spPr>
        <p:txBody>
          <a:bodyPr>
            <a:normAutofit/>
          </a:bodyPr>
          <a:lstStyle/>
          <a:p>
            <a:pPr algn="ctr"/>
            <a:r>
              <a:rPr lang="tr-TR" sz="3200" b="1" dirty="0">
                <a:latin typeface="+mn-lt"/>
              </a:rPr>
              <a:t>Moleküler Analiz Laboratuvarı</a:t>
            </a:r>
          </a:p>
        </p:txBody>
      </p:sp>
      <p:sp>
        <p:nvSpPr>
          <p:cNvPr id="3" name="İçerik Yer Tutucusu 2"/>
          <p:cNvSpPr>
            <a:spLocks noGrp="1"/>
          </p:cNvSpPr>
          <p:nvPr>
            <p:ph idx="1"/>
          </p:nvPr>
        </p:nvSpPr>
        <p:spPr>
          <a:xfrm>
            <a:off x="2833771" y="1377568"/>
            <a:ext cx="5735042" cy="4315307"/>
          </a:xfrm>
        </p:spPr>
        <p:txBody>
          <a:bodyPr>
            <a:normAutofit/>
          </a:bodyPr>
          <a:lstStyle/>
          <a:p>
            <a:pPr>
              <a:spcAft>
                <a:spcPts val="1200"/>
              </a:spcAft>
            </a:pPr>
            <a:endParaRPr lang="tr-TR" b="1" dirty="0"/>
          </a:p>
          <a:p>
            <a:pPr>
              <a:spcAft>
                <a:spcPts val="1200"/>
              </a:spcAft>
            </a:pPr>
            <a:endParaRPr lang="tr-TR" b="1" dirty="0"/>
          </a:p>
        </p:txBody>
      </p:sp>
      <p:pic>
        <p:nvPicPr>
          <p:cNvPr id="5" name="Picture 6" descr="A room with white cabinets and white counter tops&#10;&#10;Description automatically generated">
            <a:extLst>
              <a:ext uri="{FF2B5EF4-FFF2-40B4-BE49-F238E27FC236}">
                <a16:creationId xmlns:a16="http://schemas.microsoft.com/office/drawing/2014/main" xmlns="" id="{F119121C-E8FC-FABB-1A46-923802F1720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42104" y="1065257"/>
            <a:ext cx="8818340" cy="4960316"/>
          </a:xfrm>
          <a:prstGeom prst="rect">
            <a:avLst/>
          </a:prstGeom>
        </p:spPr>
      </p:pic>
    </p:spTree>
    <p:extLst>
      <p:ext uri="{BB962C8B-B14F-4D97-AF65-F5344CB8AC3E}">
        <p14:creationId xmlns:p14="http://schemas.microsoft.com/office/powerpoint/2010/main" xmlns="" val="4120192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stretch>
            <a:fillRect/>
          </a:stretch>
        </p:blipFill>
        <p:spPr>
          <a:xfrm>
            <a:off x="0" y="0"/>
            <a:ext cx="12192000" cy="6858000"/>
          </a:xfrm>
          <a:prstGeom prst="rect">
            <a:avLst/>
          </a:prstGeom>
        </p:spPr>
      </p:pic>
      <p:sp>
        <p:nvSpPr>
          <p:cNvPr id="5" name="2 Alt Başlık"/>
          <p:cNvSpPr txBox="1">
            <a:spLocks/>
          </p:cNvSpPr>
          <p:nvPr/>
        </p:nvSpPr>
        <p:spPr>
          <a:xfrm>
            <a:off x="1905000" y="5867400"/>
            <a:ext cx="8534400" cy="990600"/>
          </a:xfrm>
          <a:prstGeom prst="rect">
            <a:avLst/>
          </a:prstGeom>
          <a:noFill/>
          <a:ln w="6350" cap="flat" cmpd="sng" algn="ctr">
            <a:noFill/>
            <a:prstDash val="solid"/>
            <a:miter lim="800000"/>
          </a:ln>
          <a:effectLst>
            <a:glow rad="2286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50000"/>
              </a:lnSpc>
              <a:buNone/>
            </a:pPr>
            <a:r>
              <a:rPr lang="tr-TR" b="1" dirty="0">
                <a:solidFill>
                  <a:schemeClr val="bg1"/>
                </a:solidFill>
              </a:rPr>
              <a:t>ARALIK-2024</a:t>
            </a:r>
            <a:endParaRPr lang="tr-TR" b="1" dirty="0">
              <a:solidFill>
                <a:schemeClr val="bg1"/>
              </a:solidFill>
              <a:cs typeface="Times New Roman" panose="02020603050405020304" pitchFamily="18" charset="0"/>
            </a:endParaRPr>
          </a:p>
        </p:txBody>
      </p:sp>
      <p:sp>
        <p:nvSpPr>
          <p:cNvPr id="6" name="1 Başlık"/>
          <p:cNvSpPr txBox="1">
            <a:spLocks/>
          </p:cNvSpPr>
          <p:nvPr/>
        </p:nvSpPr>
        <p:spPr>
          <a:xfrm>
            <a:off x="1174955" y="132735"/>
            <a:ext cx="10363200" cy="1470025"/>
          </a:xfrm>
          <a:prstGeom prst="rect">
            <a:avLst/>
          </a:prstGeom>
          <a:noFill/>
          <a:ln w="6350" cap="flat" cmpd="sng" algn="ctr">
            <a:noFill/>
            <a:prstDash val="solid"/>
            <a:miter lim="800000"/>
          </a:ln>
          <a:effectLst>
            <a:glow rad="228600">
              <a:schemeClr val="accent2">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b="1" dirty="0">
                <a:solidFill>
                  <a:schemeClr val="bg1"/>
                </a:solidFill>
              </a:rPr>
              <a:t>SİİRT ÜNİVERSİTESİ BİLİM ve TEKNOLOJİ UYGULAMA ve ARAŞTIRMA MERKEZİ</a:t>
            </a:r>
          </a:p>
        </p:txBody>
      </p:sp>
    </p:spTree>
    <p:extLst>
      <p:ext uri="{BB962C8B-B14F-4D97-AF65-F5344CB8AC3E}">
        <p14:creationId xmlns:p14="http://schemas.microsoft.com/office/powerpoint/2010/main" xmlns="" val="2358469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2016" y="180487"/>
            <a:ext cx="9158654" cy="1325563"/>
          </a:xfrm>
        </p:spPr>
        <p:txBody>
          <a:bodyPr>
            <a:normAutofit/>
          </a:bodyPr>
          <a:lstStyle/>
          <a:p>
            <a:pPr algn="ctr"/>
            <a:r>
              <a:rPr lang="tr-TR" sz="3200" b="1" dirty="0">
                <a:latin typeface="+mn-lt"/>
              </a:rPr>
              <a:t>Moleküler Analiz Laboratuvarı</a:t>
            </a:r>
          </a:p>
        </p:txBody>
      </p:sp>
      <p:sp>
        <p:nvSpPr>
          <p:cNvPr id="3" name="İçerik Yer Tutucusu 2"/>
          <p:cNvSpPr>
            <a:spLocks noGrp="1"/>
          </p:cNvSpPr>
          <p:nvPr>
            <p:ph idx="1"/>
          </p:nvPr>
        </p:nvSpPr>
        <p:spPr>
          <a:xfrm>
            <a:off x="2833771" y="1377568"/>
            <a:ext cx="5735042" cy="4315307"/>
          </a:xfrm>
        </p:spPr>
        <p:txBody>
          <a:bodyPr>
            <a:normAutofit/>
          </a:bodyPr>
          <a:lstStyle/>
          <a:p>
            <a:pPr>
              <a:spcAft>
                <a:spcPts val="1200"/>
              </a:spcAft>
            </a:pPr>
            <a:endParaRPr lang="tr-TR" b="1" dirty="0"/>
          </a:p>
          <a:p>
            <a:pPr>
              <a:spcAft>
                <a:spcPts val="1200"/>
              </a:spcAft>
            </a:pPr>
            <a:endParaRPr lang="tr-TR" b="1" dirty="0"/>
          </a:p>
        </p:txBody>
      </p:sp>
      <p:graphicFrame>
        <p:nvGraphicFramePr>
          <p:cNvPr id="9" name="Table 7">
            <a:extLst>
              <a:ext uri="{FF2B5EF4-FFF2-40B4-BE49-F238E27FC236}">
                <a16:creationId xmlns:a16="http://schemas.microsoft.com/office/drawing/2014/main" xmlns="" id="{1A74AB3A-BE64-EF9A-3ECB-F30CD5A27706}"/>
              </a:ext>
            </a:extLst>
          </p:cNvPr>
          <p:cNvGraphicFramePr>
            <a:graphicFrameLocks noGrp="1"/>
          </p:cNvGraphicFramePr>
          <p:nvPr>
            <p:extLst>
              <p:ext uri="{D42A27DB-BD31-4B8C-83A1-F6EECF244321}">
                <p14:modId xmlns:p14="http://schemas.microsoft.com/office/powerpoint/2010/main" xmlns="" val="4204996073"/>
              </p:ext>
            </p:extLst>
          </p:nvPr>
        </p:nvGraphicFramePr>
        <p:xfrm>
          <a:off x="3971721" y="1032388"/>
          <a:ext cx="3977659" cy="4925969"/>
        </p:xfrm>
        <a:graphic>
          <a:graphicData uri="http://schemas.openxmlformats.org/drawingml/2006/table">
            <a:tbl>
              <a:tblPr firstRow="1" bandRow="1">
                <a:tableStyleId>{F5AB1C69-6EDB-4FF4-983F-18BD219EF322}</a:tableStyleId>
              </a:tblPr>
              <a:tblGrid>
                <a:gridCol w="554530">
                  <a:extLst>
                    <a:ext uri="{9D8B030D-6E8A-4147-A177-3AD203B41FA5}">
                      <a16:colId xmlns:a16="http://schemas.microsoft.com/office/drawing/2014/main" xmlns="" val="905234685"/>
                    </a:ext>
                  </a:extLst>
                </a:gridCol>
                <a:gridCol w="3423129">
                  <a:extLst>
                    <a:ext uri="{9D8B030D-6E8A-4147-A177-3AD203B41FA5}">
                      <a16:colId xmlns:a16="http://schemas.microsoft.com/office/drawing/2014/main" xmlns="" val="1540862436"/>
                    </a:ext>
                  </a:extLst>
                </a:gridCol>
              </a:tblGrid>
              <a:tr h="33386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b"/>
                      <a:r>
                        <a:rPr lang="tr-TR" sz="1600" u="none" strike="noStrike" dirty="0">
                          <a:solidFill>
                            <a:schemeClr val="tx1"/>
                          </a:solidFill>
                          <a:effectLst/>
                        </a:rPr>
                        <a:t>Sıra</a:t>
                      </a:r>
                      <a:endParaRPr lang="tr-TR" sz="1600" b="0" i="0" u="none" strike="noStrike" dirty="0">
                        <a:solidFill>
                          <a:schemeClr val="tx1"/>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b"/>
                      <a:r>
                        <a:rPr lang="tr-TR" sz="1600" u="none" strike="noStrike" dirty="0">
                          <a:solidFill>
                            <a:schemeClr val="tx1"/>
                          </a:solidFill>
                          <a:effectLst/>
                        </a:rPr>
                        <a:t>Antioksidan Analiz Adı</a:t>
                      </a:r>
                      <a:endParaRPr lang="tr-TR" sz="1600" b="0" i="0" u="none" strike="noStrike" dirty="0">
                        <a:solidFill>
                          <a:schemeClr val="tx1"/>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927701413"/>
                  </a:ext>
                </a:extLst>
              </a:tr>
              <a:tr h="4290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13</a:t>
                      </a:r>
                      <a:endParaRPr lang="tr-TR" sz="1600" b="0" i="0" u="none" strike="noStrike" dirty="0">
                        <a:solidFill>
                          <a:srgbClr val="000000"/>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Antioksidan Tayini-FRAP </a:t>
                      </a:r>
                      <a:endParaRPr lang="tr-TR" sz="1600" b="0" i="0" u="none" strike="noStrike" dirty="0">
                        <a:solidFill>
                          <a:srgbClr val="000000"/>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858303679"/>
                  </a:ext>
                </a:extLst>
              </a:tr>
              <a:tr h="4290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14</a:t>
                      </a:r>
                      <a:endParaRPr lang="tr-TR" sz="1600" b="0" i="0" u="none" strike="noStrike" dirty="0">
                        <a:solidFill>
                          <a:srgbClr val="000000"/>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Antioksidan Tayini-ABTS</a:t>
                      </a:r>
                      <a:endParaRPr lang="tr-TR" sz="1600" b="0" i="0" u="none" strike="noStrike" dirty="0">
                        <a:solidFill>
                          <a:srgbClr val="000000"/>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1784778228"/>
                  </a:ext>
                </a:extLst>
              </a:tr>
              <a:tr h="579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15</a:t>
                      </a:r>
                      <a:endParaRPr lang="tr-TR" sz="1600" b="0" i="0" u="none" strike="noStrike" dirty="0">
                        <a:solidFill>
                          <a:srgbClr val="000000"/>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Antioksidan Tayini-Toplam Fenolik Bileşik Analizi </a:t>
                      </a:r>
                      <a:endParaRPr lang="tr-TR" sz="1600" b="0" i="0" u="none" strike="noStrike" dirty="0">
                        <a:solidFill>
                          <a:srgbClr val="000000"/>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1452784781"/>
                  </a:ext>
                </a:extLst>
              </a:tr>
              <a:tr h="579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16</a:t>
                      </a:r>
                      <a:endParaRPr lang="tr-TR" sz="1600" b="0" i="0" u="none" strike="noStrike" dirty="0">
                        <a:solidFill>
                          <a:srgbClr val="000000"/>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Antioksidan Tayini-Toplam Flavonoid Analizi</a:t>
                      </a:r>
                      <a:endParaRPr lang="tr-TR" sz="1600" b="0" i="0" u="none" strike="noStrike" dirty="0">
                        <a:solidFill>
                          <a:srgbClr val="000000"/>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1594621190"/>
                  </a:ext>
                </a:extLst>
              </a:tr>
              <a:tr h="4290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17</a:t>
                      </a:r>
                      <a:endParaRPr lang="tr-TR" sz="1600" b="0" i="0" u="none" strike="noStrike" dirty="0">
                        <a:solidFill>
                          <a:srgbClr val="000000"/>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Enzim Aktivitesi Tayini-SOD</a:t>
                      </a:r>
                      <a:endParaRPr lang="tr-TR" sz="1600" b="0" i="0" u="none" strike="noStrike" dirty="0">
                        <a:solidFill>
                          <a:srgbClr val="000000"/>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1109259273"/>
                  </a:ext>
                </a:extLst>
              </a:tr>
              <a:tr h="4290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18</a:t>
                      </a:r>
                      <a:endParaRPr lang="tr-TR" sz="1600" b="0" i="0" u="none" strike="noStrike" dirty="0">
                        <a:solidFill>
                          <a:srgbClr val="000000"/>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Enzim Aktivitesi Tayini-CAT</a:t>
                      </a:r>
                      <a:endParaRPr lang="tr-TR" sz="1600" b="0" i="0" u="none" strike="noStrike" dirty="0">
                        <a:solidFill>
                          <a:srgbClr val="000000"/>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620438857"/>
                  </a:ext>
                </a:extLst>
              </a:tr>
              <a:tr h="4290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19</a:t>
                      </a:r>
                      <a:endParaRPr lang="tr-TR" sz="1600" b="0" i="0" u="none" strike="noStrike" dirty="0">
                        <a:solidFill>
                          <a:srgbClr val="000000"/>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Enzim Aktivitesi Tayini-APX</a:t>
                      </a:r>
                      <a:endParaRPr lang="tr-TR" sz="1600" b="0" i="0" u="none" strike="noStrike" dirty="0">
                        <a:solidFill>
                          <a:srgbClr val="000000"/>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2875078831"/>
                  </a:ext>
                </a:extLst>
              </a:tr>
              <a:tr h="4290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20</a:t>
                      </a:r>
                      <a:endParaRPr lang="tr-TR" sz="1600" b="0" i="0" u="none" strike="noStrike" dirty="0">
                        <a:solidFill>
                          <a:srgbClr val="000000"/>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Enzim Aktivitesi Tayini-POD</a:t>
                      </a:r>
                      <a:endParaRPr lang="tr-TR" sz="1600" b="0" i="0" u="none" strike="noStrike" dirty="0">
                        <a:solidFill>
                          <a:srgbClr val="000000"/>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3855679694"/>
                  </a:ext>
                </a:extLst>
              </a:tr>
              <a:tr h="4290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21</a:t>
                      </a:r>
                      <a:endParaRPr lang="tr-TR" sz="1600" b="0" i="0" u="none" strike="noStrike" dirty="0">
                        <a:solidFill>
                          <a:srgbClr val="000000"/>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Enzim Aktivitesi Tayini-PPO</a:t>
                      </a:r>
                      <a:endParaRPr lang="tr-TR" sz="1600" b="0" i="0" u="none" strike="noStrike" dirty="0">
                        <a:solidFill>
                          <a:srgbClr val="000000"/>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964219617"/>
                  </a:ext>
                </a:extLst>
              </a:tr>
              <a:tr h="4290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b="1" u="sng" strike="noStrike" dirty="0">
                          <a:solidFill>
                            <a:schemeClr val="accent1">
                              <a:lumMod val="50000"/>
                            </a:schemeClr>
                          </a:solidFill>
                          <a:effectLst/>
                        </a:rPr>
                        <a:t>22</a:t>
                      </a:r>
                      <a:endParaRPr lang="tr-TR" sz="1600" b="1" i="0" u="sng" strike="noStrike" dirty="0">
                        <a:solidFill>
                          <a:schemeClr val="accent1">
                            <a:lumMod val="50000"/>
                          </a:schemeClr>
                        </a:solidFill>
                        <a:effectLst/>
                        <a:latin typeface="Calibri" panose="020F0502020204030204" pitchFamily="34" charset="0"/>
                      </a:endParaRPr>
                    </a:p>
                  </a:txBody>
                  <a:tcPr marL="16628" marR="16628" marT="16628"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b="1" u="sng" strike="noStrike" dirty="0">
                          <a:solidFill>
                            <a:schemeClr val="accent1">
                              <a:lumMod val="50000"/>
                            </a:schemeClr>
                          </a:solidFill>
                          <a:effectLst/>
                        </a:rPr>
                        <a:t>TBARS/MDA ( Malondialdehyde) Tayini </a:t>
                      </a:r>
                      <a:endParaRPr lang="tr-TR" sz="1600" b="1" i="0" u="sng" strike="noStrike" dirty="0">
                        <a:solidFill>
                          <a:schemeClr val="accent1">
                            <a:lumMod val="50000"/>
                          </a:schemeClr>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2104774631"/>
                  </a:ext>
                </a:extLst>
              </a:tr>
            </a:tbl>
          </a:graphicData>
        </a:graphic>
      </p:graphicFrame>
      <p:graphicFrame>
        <p:nvGraphicFramePr>
          <p:cNvPr id="11" name="Table 11">
            <a:extLst>
              <a:ext uri="{FF2B5EF4-FFF2-40B4-BE49-F238E27FC236}">
                <a16:creationId xmlns:a16="http://schemas.microsoft.com/office/drawing/2014/main" xmlns="" id="{235799EB-F2C8-BDE9-8942-20951D4B1604}"/>
              </a:ext>
            </a:extLst>
          </p:cNvPr>
          <p:cNvGraphicFramePr>
            <a:graphicFrameLocks noGrp="1"/>
          </p:cNvGraphicFramePr>
          <p:nvPr>
            <p:extLst>
              <p:ext uri="{D42A27DB-BD31-4B8C-83A1-F6EECF244321}">
                <p14:modId xmlns:p14="http://schemas.microsoft.com/office/powerpoint/2010/main" xmlns="" val="2423419180"/>
              </p:ext>
            </p:extLst>
          </p:nvPr>
        </p:nvGraphicFramePr>
        <p:xfrm>
          <a:off x="29487" y="1032388"/>
          <a:ext cx="3956972" cy="4965817"/>
        </p:xfrm>
        <a:graphic>
          <a:graphicData uri="http://schemas.openxmlformats.org/drawingml/2006/table">
            <a:tbl>
              <a:tblPr firstRow="1" bandRow="1">
                <a:tableStyleId>{F5AB1C69-6EDB-4FF4-983F-18BD219EF322}</a:tableStyleId>
              </a:tblPr>
              <a:tblGrid>
                <a:gridCol w="524258">
                  <a:extLst>
                    <a:ext uri="{9D8B030D-6E8A-4147-A177-3AD203B41FA5}">
                      <a16:colId xmlns:a16="http://schemas.microsoft.com/office/drawing/2014/main" xmlns="" val="2310447741"/>
                    </a:ext>
                  </a:extLst>
                </a:gridCol>
                <a:gridCol w="3432714">
                  <a:extLst>
                    <a:ext uri="{9D8B030D-6E8A-4147-A177-3AD203B41FA5}">
                      <a16:colId xmlns:a16="http://schemas.microsoft.com/office/drawing/2014/main" xmlns="" val="1262364910"/>
                    </a:ext>
                  </a:extLst>
                </a:gridCol>
              </a:tblGrid>
              <a:tr h="33440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b"/>
                      <a:r>
                        <a:rPr lang="tr-TR" sz="1600" u="none" strike="noStrike" dirty="0">
                          <a:solidFill>
                            <a:schemeClr val="tx1"/>
                          </a:solidFill>
                          <a:effectLst/>
                        </a:rPr>
                        <a:t>Sıra</a:t>
                      </a:r>
                      <a:endParaRPr lang="tr-TR" sz="1600" b="0" i="0" u="none" strike="noStrike" dirty="0">
                        <a:solidFill>
                          <a:schemeClr val="tx1"/>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fontAlgn="b"/>
                      <a:r>
                        <a:rPr lang="tr-TR" sz="1600" u="none" strike="noStrike" dirty="0">
                          <a:solidFill>
                            <a:schemeClr val="tx1"/>
                          </a:solidFill>
                          <a:effectLst/>
                        </a:rPr>
                        <a:t>Genetik Analiz Adı</a:t>
                      </a:r>
                      <a:endParaRPr lang="tr-TR" sz="1600" b="0" i="0" u="none" strike="noStrike" dirty="0">
                        <a:solidFill>
                          <a:schemeClr val="tx1"/>
                        </a:solidFill>
                        <a:effectLst/>
                        <a:latin typeface="Calibri" panose="020F0502020204030204" pitchFamily="34" charset="0"/>
                      </a:endParaRPr>
                    </a:p>
                  </a:txBody>
                  <a:tcPr marL="16862" marR="16862" marT="16862" marB="0" anchor="b"/>
                </a:tc>
                <a:extLst>
                  <a:ext uri="{0D108BD9-81ED-4DB2-BD59-A6C34878D82A}">
                    <a16:rowId xmlns:a16="http://schemas.microsoft.com/office/drawing/2014/main" xmlns="" val="3312986625"/>
                  </a:ext>
                </a:extLst>
              </a:tr>
              <a:tr h="33998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Real Time-PCR Gen İfadesi Analizi </a:t>
                      </a:r>
                      <a:endParaRPr lang="tr-TR" sz="1600" b="0" i="0" u="none" strike="noStrike" dirty="0">
                        <a:solidFill>
                          <a:srgbClr val="000000"/>
                        </a:solidFill>
                        <a:effectLst/>
                        <a:latin typeface="Calibri" panose="020F0502020204030204" pitchFamily="34" charset="0"/>
                      </a:endParaRPr>
                    </a:p>
                  </a:txBody>
                  <a:tcPr marL="16862" marR="16862" marT="16862" marB="0" anchor="b"/>
                </a:tc>
                <a:extLst>
                  <a:ext uri="{0D108BD9-81ED-4DB2-BD59-A6C34878D82A}">
                    <a16:rowId xmlns:a16="http://schemas.microsoft.com/office/drawing/2014/main" xmlns="" val="660857749"/>
                  </a:ext>
                </a:extLst>
              </a:tr>
              <a:tr h="33998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2</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CDNA Sentezi Ve </a:t>
                      </a:r>
                      <a:r>
                        <a:rPr lang="tr-TR" sz="1600" u="none" strike="noStrike" dirty="0" err="1">
                          <a:effectLst/>
                        </a:rPr>
                        <a:t>Normalizasyonu</a:t>
                      </a:r>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16862" marR="16862" marT="16862" marB="0" anchor="b"/>
                </a:tc>
                <a:extLst>
                  <a:ext uri="{0D108BD9-81ED-4DB2-BD59-A6C34878D82A}">
                    <a16:rowId xmlns:a16="http://schemas.microsoft.com/office/drawing/2014/main" xmlns="" val="1338765129"/>
                  </a:ext>
                </a:extLst>
              </a:tr>
              <a:tr h="562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3</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nn-NO" sz="1600" u="none" strike="noStrike" dirty="0">
                          <a:effectLst/>
                        </a:rPr>
                        <a:t>Bitkisel Ve Hayvansal Dokulardan DNA/RNA İzolasyonu</a:t>
                      </a:r>
                      <a:endParaRPr lang="nn-NO" sz="1600" b="0" i="0" u="none" strike="noStrike" dirty="0">
                        <a:solidFill>
                          <a:srgbClr val="000000"/>
                        </a:solidFill>
                        <a:effectLst/>
                        <a:latin typeface="Calibri" panose="020F0502020204030204" pitchFamily="34" charset="0"/>
                      </a:endParaRPr>
                    </a:p>
                  </a:txBody>
                  <a:tcPr marL="16862" marR="16862" marT="16862" marB="0" anchor="b"/>
                </a:tc>
                <a:extLst>
                  <a:ext uri="{0D108BD9-81ED-4DB2-BD59-A6C34878D82A}">
                    <a16:rowId xmlns:a16="http://schemas.microsoft.com/office/drawing/2014/main" xmlns="" val="4194390103"/>
                  </a:ext>
                </a:extLst>
              </a:tr>
              <a:tr h="33998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4</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Et Türü Tayini </a:t>
                      </a:r>
                      <a:endParaRPr lang="tr-TR" sz="1600" b="0" i="0" u="none" strike="noStrike" dirty="0">
                        <a:solidFill>
                          <a:srgbClr val="000000"/>
                        </a:solidFill>
                        <a:effectLst/>
                        <a:latin typeface="Calibri" panose="020F0502020204030204" pitchFamily="34" charset="0"/>
                      </a:endParaRPr>
                    </a:p>
                  </a:txBody>
                  <a:tcPr marL="16862" marR="16862" marT="16862" marB="0" anchor="b"/>
                </a:tc>
                <a:extLst>
                  <a:ext uri="{0D108BD9-81ED-4DB2-BD59-A6C34878D82A}">
                    <a16:rowId xmlns:a16="http://schemas.microsoft.com/office/drawing/2014/main" xmlns="" val="3821616146"/>
                  </a:ext>
                </a:extLst>
              </a:tr>
              <a:tr h="33998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5</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Klasik PCR Analizi </a:t>
                      </a:r>
                      <a:endParaRPr lang="tr-TR" sz="1600" b="0" i="0" u="none" strike="noStrike" dirty="0">
                        <a:solidFill>
                          <a:srgbClr val="000000"/>
                        </a:solidFill>
                        <a:effectLst/>
                        <a:latin typeface="Calibri" panose="020F0502020204030204" pitchFamily="34" charset="0"/>
                      </a:endParaRPr>
                    </a:p>
                  </a:txBody>
                  <a:tcPr marL="16862" marR="16862" marT="16862" marB="0" anchor="b"/>
                </a:tc>
                <a:extLst>
                  <a:ext uri="{0D108BD9-81ED-4DB2-BD59-A6C34878D82A}">
                    <a16:rowId xmlns:a16="http://schemas.microsoft.com/office/drawing/2014/main" xmlns="" val="1606779080"/>
                  </a:ext>
                </a:extLst>
              </a:tr>
              <a:tr h="562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6</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tr-TR" sz="1600" u="none" strike="noStrike" dirty="0" err="1">
                          <a:effectLst/>
                        </a:rPr>
                        <a:t>Agaroz</a:t>
                      </a:r>
                      <a:r>
                        <a:rPr lang="tr-TR" sz="1600" u="none" strike="noStrike" dirty="0">
                          <a:effectLst/>
                        </a:rPr>
                        <a:t> Jel Hazırlama Ve Görüntüleme Sistemi </a:t>
                      </a:r>
                      <a:endParaRPr lang="tr-TR" sz="1600" b="0" i="0" u="none" strike="noStrike" dirty="0">
                        <a:solidFill>
                          <a:srgbClr val="000000"/>
                        </a:solidFill>
                        <a:effectLst/>
                        <a:latin typeface="Calibri" panose="020F0502020204030204" pitchFamily="34" charset="0"/>
                      </a:endParaRPr>
                    </a:p>
                  </a:txBody>
                  <a:tcPr marL="16862" marR="16862" marT="16862" marB="0" anchor="ctr"/>
                </a:tc>
                <a:extLst>
                  <a:ext uri="{0D108BD9-81ED-4DB2-BD59-A6C34878D82A}">
                    <a16:rowId xmlns:a16="http://schemas.microsoft.com/office/drawing/2014/main" xmlns="" val="3159023988"/>
                  </a:ext>
                </a:extLst>
              </a:tr>
              <a:tr h="562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7</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ctr"/>
                      <a:r>
                        <a:rPr lang="tr-TR" sz="1600" u="none" strike="noStrike" dirty="0">
                          <a:effectLst/>
                        </a:rPr>
                        <a:t>SDS-PAGE </a:t>
                      </a:r>
                      <a:r>
                        <a:rPr lang="tr-TR" sz="1600" u="none" strike="noStrike" dirty="0" err="1">
                          <a:effectLst/>
                        </a:rPr>
                        <a:t>Elektroforez</a:t>
                      </a:r>
                      <a:r>
                        <a:rPr lang="tr-TR" sz="1600" u="none" strike="noStrike" dirty="0">
                          <a:effectLst/>
                        </a:rPr>
                        <a:t> Ve Görüntüleme Sistemi</a:t>
                      </a:r>
                      <a:endParaRPr lang="tr-TR" sz="1600" b="0" i="0" u="none" strike="noStrike" dirty="0">
                        <a:solidFill>
                          <a:srgbClr val="000000"/>
                        </a:solidFill>
                        <a:effectLst/>
                        <a:latin typeface="Calibri" panose="020F0502020204030204" pitchFamily="34" charset="0"/>
                      </a:endParaRPr>
                    </a:p>
                  </a:txBody>
                  <a:tcPr marL="16862" marR="16862" marT="16862" marB="0" anchor="ctr"/>
                </a:tc>
                <a:extLst>
                  <a:ext uri="{0D108BD9-81ED-4DB2-BD59-A6C34878D82A}">
                    <a16:rowId xmlns:a16="http://schemas.microsoft.com/office/drawing/2014/main" xmlns="" val="2728685721"/>
                  </a:ext>
                </a:extLst>
              </a:tr>
              <a:tr h="33998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9</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ELISA Analizi</a:t>
                      </a:r>
                      <a:endParaRPr lang="tr-TR" sz="1600" b="0" i="0" u="none" strike="noStrike" dirty="0">
                        <a:solidFill>
                          <a:srgbClr val="000000"/>
                        </a:solidFill>
                        <a:effectLst/>
                        <a:latin typeface="Calibri" panose="020F0502020204030204" pitchFamily="34" charset="0"/>
                      </a:endParaRPr>
                    </a:p>
                  </a:txBody>
                  <a:tcPr marL="16862" marR="16862" marT="16862" marB="0" anchor="b"/>
                </a:tc>
                <a:extLst>
                  <a:ext uri="{0D108BD9-81ED-4DB2-BD59-A6C34878D82A}">
                    <a16:rowId xmlns:a16="http://schemas.microsoft.com/office/drawing/2014/main" xmlns="" val="2256368057"/>
                  </a:ext>
                </a:extLst>
              </a:tr>
              <a:tr h="562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10</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DNA, RNA, Virüs Ve </a:t>
                      </a:r>
                      <a:r>
                        <a:rPr lang="tr-TR" sz="1600" u="none" strike="noStrike" dirty="0" err="1">
                          <a:effectLst/>
                        </a:rPr>
                        <a:t>Plazmid</a:t>
                      </a:r>
                      <a:r>
                        <a:rPr lang="tr-TR" sz="1600" u="none" strike="noStrike" dirty="0">
                          <a:effectLst/>
                        </a:rPr>
                        <a:t> Miktar Tayini</a:t>
                      </a:r>
                      <a:endParaRPr lang="tr-TR" sz="1600" b="0" i="0" u="none" strike="noStrike" dirty="0">
                        <a:solidFill>
                          <a:srgbClr val="000000"/>
                        </a:solidFill>
                        <a:effectLst/>
                        <a:latin typeface="Calibri" panose="020F0502020204030204" pitchFamily="34" charset="0"/>
                      </a:endParaRPr>
                    </a:p>
                  </a:txBody>
                  <a:tcPr marL="16862" marR="16862" marT="16862" marB="0" anchor="b"/>
                </a:tc>
                <a:extLst>
                  <a:ext uri="{0D108BD9-81ED-4DB2-BD59-A6C34878D82A}">
                    <a16:rowId xmlns:a16="http://schemas.microsoft.com/office/drawing/2014/main" xmlns="" val="2297340951"/>
                  </a:ext>
                </a:extLst>
              </a:tr>
              <a:tr h="33998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tr-TR" sz="1600" u="none" strike="noStrike" dirty="0">
                          <a:effectLst/>
                        </a:rPr>
                        <a:t>11</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tr-TR" sz="1600" u="none" strike="noStrike" dirty="0">
                          <a:effectLst/>
                        </a:rPr>
                        <a:t>Protein Tayini (Bradford/</a:t>
                      </a:r>
                      <a:r>
                        <a:rPr lang="tr-TR" sz="1600" u="none" strike="noStrike" dirty="0" err="1">
                          <a:effectLst/>
                        </a:rPr>
                        <a:t>Lowry</a:t>
                      </a:r>
                      <a:r>
                        <a:rPr lang="tr-TR" sz="1600" u="none" strike="noStrike" dirty="0">
                          <a:effectLst/>
                        </a:rPr>
                        <a:t>)</a:t>
                      </a:r>
                    </a:p>
                  </a:txBody>
                  <a:tcPr marL="16862" marR="16862" marT="16862" marB="0" anchor="b"/>
                </a:tc>
                <a:extLst>
                  <a:ext uri="{0D108BD9-81ED-4DB2-BD59-A6C34878D82A}">
                    <a16:rowId xmlns:a16="http://schemas.microsoft.com/office/drawing/2014/main" xmlns="" val="2792032754"/>
                  </a:ext>
                </a:extLst>
              </a:tr>
              <a:tr h="339981">
                <a:tc>
                  <a:txBody>
                    <a:bodyPr/>
                    <a:lstStyle/>
                    <a:p>
                      <a:pPr algn="ctr" fontAlgn="b"/>
                      <a:r>
                        <a:rPr lang="tr-TR" sz="1600" b="1" u="sng" strike="noStrike" dirty="0">
                          <a:solidFill>
                            <a:schemeClr val="accent1">
                              <a:lumMod val="50000"/>
                            </a:schemeClr>
                          </a:solidFill>
                          <a:effectLst/>
                        </a:rPr>
                        <a:t>12</a:t>
                      </a:r>
                      <a:endParaRPr lang="tr-TR" sz="1600" b="1" i="0" u="sng" strike="noStrike" dirty="0">
                        <a:solidFill>
                          <a:schemeClr val="accent1">
                            <a:lumMod val="50000"/>
                          </a:schemeClr>
                        </a:solidFill>
                        <a:effectLst/>
                        <a:latin typeface="Calibri" panose="020F0502020204030204" pitchFamily="34" charset="0"/>
                      </a:endParaRPr>
                    </a:p>
                  </a:txBody>
                  <a:tcPr marL="16862" marR="16862" marT="16862" marB="0" anchor="b"/>
                </a:tc>
                <a:tc>
                  <a:txBody>
                    <a:bodyPr/>
                    <a:lstStyle/>
                    <a:p>
                      <a:pPr algn="l" fontAlgn="b"/>
                      <a:r>
                        <a:rPr lang="tr-TR" sz="1600" b="1" u="sng" strike="noStrike" dirty="0">
                          <a:solidFill>
                            <a:schemeClr val="accent1">
                              <a:lumMod val="50000"/>
                            </a:schemeClr>
                          </a:solidFill>
                          <a:effectLst/>
                        </a:rPr>
                        <a:t>DNA Koruma Tayini</a:t>
                      </a:r>
                    </a:p>
                  </a:txBody>
                  <a:tcPr marL="16862" marR="16862" marT="16862" marB="0" anchor="b"/>
                </a:tc>
                <a:extLst>
                  <a:ext uri="{0D108BD9-81ED-4DB2-BD59-A6C34878D82A}">
                    <a16:rowId xmlns:a16="http://schemas.microsoft.com/office/drawing/2014/main" xmlns="" val="1643880018"/>
                  </a:ext>
                </a:extLst>
              </a:tr>
            </a:tbl>
          </a:graphicData>
        </a:graphic>
      </p:graphicFrame>
      <p:sp>
        <p:nvSpPr>
          <p:cNvPr id="4" name="Dikdörtgen 3"/>
          <p:cNvSpPr/>
          <p:nvPr/>
        </p:nvSpPr>
        <p:spPr>
          <a:xfrm>
            <a:off x="7814843" y="1088005"/>
            <a:ext cx="4369650" cy="2983894"/>
          </a:xfrm>
          <a:prstGeom prst="rect">
            <a:avLst/>
          </a:prstGeom>
        </p:spPr>
        <p:txBody>
          <a:bodyPr wrap="square">
            <a:spAutoFit/>
          </a:bodyPr>
          <a:lstStyle/>
          <a:p>
            <a:pPr algn="ctr"/>
            <a:r>
              <a:rPr lang="tr-TR" sz="2000" b="1" u="sng" dirty="0"/>
              <a:t>Öne Çıkan Analiz Hizmetleri</a:t>
            </a:r>
          </a:p>
          <a:p>
            <a:pPr marL="285750" indent="-285750" fontAlgn="t">
              <a:lnSpc>
                <a:spcPct val="115000"/>
              </a:lnSpc>
              <a:buFont typeface="Arial" panose="020B0604020202020204" pitchFamily="34" charset="0"/>
              <a:buChar char="•"/>
            </a:pPr>
            <a:r>
              <a:rPr lang="tr-TR" dirty="0"/>
              <a:t>Moleküler analizleri kapsamında, merkezimizde en çok talep edilen analizler; </a:t>
            </a:r>
          </a:p>
          <a:p>
            <a:pPr marL="285750" indent="-285750" fontAlgn="t">
              <a:lnSpc>
                <a:spcPct val="115000"/>
              </a:lnSpc>
              <a:buFont typeface="Arial" panose="020B0604020202020204" pitchFamily="34" charset="0"/>
              <a:buChar char="•"/>
            </a:pPr>
            <a:r>
              <a:rPr lang="tr-TR" dirty="0">
                <a:solidFill>
                  <a:srgbClr val="C00000"/>
                </a:solidFill>
              </a:rPr>
              <a:t>Enzim Aktivitesi Tayini, </a:t>
            </a:r>
          </a:p>
          <a:p>
            <a:pPr marL="285750" indent="-285750" fontAlgn="t">
              <a:lnSpc>
                <a:spcPct val="115000"/>
              </a:lnSpc>
              <a:buFont typeface="Arial" panose="020B0604020202020204" pitchFamily="34" charset="0"/>
              <a:buChar char="•"/>
            </a:pPr>
            <a:r>
              <a:rPr lang="tr-TR" dirty="0">
                <a:solidFill>
                  <a:srgbClr val="C00000"/>
                </a:solidFill>
              </a:rPr>
              <a:t>Antioksidan Aktivite Tayini, </a:t>
            </a:r>
          </a:p>
          <a:p>
            <a:pPr marL="285750" indent="-285750" fontAlgn="t">
              <a:lnSpc>
                <a:spcPct val="115000"/>
              </a:lnSpc>
              <a:buFont typeface="Arial" panose="020B0604020202020204" pitchFamily="34" charset="0"/>
              <a:buChar char="•"/>
            </a:pPr>
            <a:r>
              <a:rPr lang="tr-TR" dirty="0">
                <a:solidFill>
                  <a:srgbClr val="C00000"/>
                </a:solidFill>
              </a:rPr>
              <a:t>MDA Analizi </a:t>
            </a:r>
          </a:p>
          <a:p>
            <a:pPr marL="285750" indent="-285750" fontAlgn="t">
              <a:lnSpc>
                <a:spcPct val="115000"/>
              </a:lnSpc>
              <a:buFont typeface="Arial" panose="020B0604020202020204" pitchFamily="34" charset="0"/>
              <a:buChar char="•"/>
            </a:pPr>
            <a:r>
              <a:rPr lang="tr-TR" dirty="0">
                <a:solidFill>
                  <a:srgbClr val="C00000"/>
                </a:solidFill>
              </a:rPr>
              <a:t>ELISA Analizi</a:t>
            </a:r>
          </a:p>
          <a:p>
            <a:pPr marL="285750" indent="-285750" fontAlgn="t">
              <a:lnSpc>
                <a:spcPct val="115000"/>
              </a:lnSpc>
              <a:buFont typeface="Arial" panose="020B0604020202020204" pitchFamily="34" charset="0"/>
              <a:buChar char="•"/>
            </a:pPr>
            <a:endParaRPr lang="tr-TR" sz="2000" dirty="0">
              <a:solidFill>
                <a:srgbClr val="C00000"/>
              </a:solidFill>
            </a:endParaRPr>
          </a:p>
        </p:txBody>
      </p:sp>
    </p:spTree>
    <p:extLst>
      <p:ext uri="{BB962C8B-B14F-4D97-AF65-F5344CB8AC3E}">
        <p14:creationId xmlns:p14="http://schemas.microsoft.com/office/powerpoint/2010/main" xmlns="" val="2508369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oom with white cabinets and glass walls&#10;&#10;Description automatically generated">
            <a:extLst>
              <a:ext uri="{FF2B5EF4-FFF2-40B4-BE49-F238E27FC236}">
                <a16:creationId xmlns:a16="http://schemas.microsoft.com/office/drawing/2014/main" xmlns="" id="{A3C82504-D282-DB34-B34F-45035C4AE1D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75031" y="1198643"/>
            <a:ext cx="8346723" cy="4673155"/>
          </a:xfrm>
          <a:prstGeom prst="rect">
            <a:avLst/>
          </a:prstGeom>
        </p:spPr>
      </p:pic>
      <p:sp>
        <p:nvSpPr>
          <p:cNvPr id="2" name="Unvan 1"/>
          <p:cNvSpPr>
            <a:spLocks noGrp="1"/>
          </p:cNvSpPr>
          <p:nvPr>
            <p:ph type="title"/>
          </p:nvPr>
        </p:nvSpPr>
        <p:spPr>
          <a:xfrm>
            <a:off x="592016" y="180487"/>
            <a:ext cx="9158654" cy="1325563"/>
          </a:xfrm>
        </p:spPr>
        <p:txBody>
          <a:bodyPr>
            <a:normAutofit/>
          </a:bodyPr>
          <a:lstStyle/>
          <a:p>
            <a:pPr algn="ctr"/>
            <a:r>
              <a:rPr lang="tr-TR" sz="3200" b="1" dirty="0">
                <a:latin typeface="+mn-lt"/>
              </a:rPr>
              <a:t>Mikrobiyoloji Analiz Laboratuvarı</a:t>
            </a:r>
          </a:p>
        </p:txBody>
      </p:sp>
      <p:sp>
        <p:nvSpPr>
          <p:cNvPr id="3" name="İçerik Yer Tutucusu 2"/>
          <p:cNvSpPr>
            <a:spLocks noGrp="1"/>
          </p:cNvSpPr>
          <p:nvPr>
            <p:ph idx="1"/>
          </p:nvPr>
        </p:nvSpPr>
        <p:spPr>
          <a:xfrm>
            <a:off x="2833771" y="1377568"/>
            <a:ext cx="5735042" cy="4315307"/>
          </a:xfrm>
        </p:spPr>
        <p:txBody>
          <a:bodyPr>
            <a:normAutofit/>
          </a:bodyPr>
          <a:lstStyle/>
          <a:p>
            <a:pPr>
              <a:spcAft>
                <a:spcPts val="1200"/>
              </a:spcAft>
            </a:pPr>
            <a:endParaRPr lang="tr-TR" b="1" dirty="0"/>
          </a:p>
          <a:p>
            <a:pPr>
              <a:spcAft>
                <a:spcPts val="1200"/>
              </a:spcAft>
            </a:pPr>
            <a:endParaRPr lang="tr-TR" b="1" dirty="0"/>
          </a:p>
        </p:txBody>
      </p:sp>
    </p:spTree>
    <p:extLst>
      <p:ext uri="{BB962C8B-B14F-4D97-AF65-F5344CB8AC3E}">
        <p14:creationId xmlns:p14="http://schemas.microsoft.com/office/powerpoint/2010/main" xmlns="" val="1252116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2016" y="180487"/>
            <a:ext cx="9158654" cy="1325563"/>
          </a:xfrm>
        </p:spPr>
        <p:txBody>
          <a:bodyPr>
            <a:normAutofit/>
          </a:bodyPr>
          <a:lstStyle/>
          <a:p>
            <a:pPr algn="ctr"/>
            <a:r>
              <a:rPr lang="tr-TR" sz="3200" b="1" dirty="0">
                <a:latin typeface="+mn-lt"/>
              </a:rPr>
              <a:t>Mikrobiyoloji Analiz Laboratuvarı</a:t>
            </a:r>
          </a:p>
        </p:txBody>
      </p:sp>
      <p:sp>
        <p:nvSpPr>
          <p:cNvPr id="3" name="İçerik Yer Tutucusu 2"/>
          <p:cNvSpPr>
            <a:spLocks noGrp="1"/>
          </p:cNvSpPr>
          <p:nvPr>
            <p:ph idx="1"/>
          </p:nvPr>
        </p:nvSpPr>
        <p:spPr>
          <a:xfrm>
            <a:off x="2833771" y="1377568"/>
            <a:ext cx="5735042" cy="4315307"/>
          </a:xfrm>
        </p:spPr>
        <p:txBody>
          <a:bodyPr>
            <a:normAutofit/>
          </a:bodyPr>
          <a:lstStyle/>
          <a:p>
            <a:pPr>
              <a:spcAft>
                <a:spcPts val="1200"/>
              </a:spcAft>
            </a:pPr>
            <a:endParaRPr lang="tr-TR" b="1" dirty="0"/>
          </a:p>
          <a:p>
            <a:pPr>
              <a:spcAft>
                <a:spcPts val="1200"/>
              </a:spcAft>
            </a:pPr>
            <a:endParaRPr lang="tr-TR" b="1" dirty="0"/>
          </a:p>
        </p:txBody>
      </p:sp>
      <p:graphicFrame>
        <p:nvGraphicFramePr>
          <p:cNvPr id="5" name="Table 11">
            <a:extLst>
              <a:ext uri="{FF2B5EF4-FFF2-40B4-BE49-F238E27FC236}">
                <a16:creationId xmlns:a16="http://schemas.microsoft.com/office/drawing/2014/main" xmlns="" id="{235799EB-F2C8-BDE9-8942-20951D4B1604}"/>
              </a:ext>
            </a:extLst>
          </p:cNvPr>
          <p:cNvGraphicFramePr>
            <a:graphicFrameLocks noGrp="1"/>
          </p:cNvGraphicFramePr>
          <p:nvPr>
            <p:extLst>
              <p:ext uri="{D42A27DB-BD31-4B8C-83A1-F6EECF244321}">
                <p14:modId xmlns:p14="http://schemas.microsoft.com/office/powerpoint/2010/main" xmlns="" val="1262459915"/>
              </p:ext>
            </p:extLst>
          </p:nvPr>
        </p:nvGraphicFramePr>
        <p:xfrm>
          <a:off x="103238" y="1076632"/>
          <a:ext cx="5296953" cy="4172120"/>
        </p:xfrm>
        <a:graphic>
          <a:graphicData uri="http://schemas.openxmlformats.org/drawingml/2006/table">
            <a:tbl>
              <a:tblPr firstRow="1" bandRow="1">
                <a:tableStyleId>{F5AB1C69-6EDB-4FF4-983F-18BD219EF322}</a:tableStyleId>
              </a:tblPr>
              <a:tblGrid>
                <a:gridCol w="856859">
                  <a:extLst>
                    <a:ext uri="{9D8B030D-6E8A-4147-A177-3AD203B41FA5}">
                      <a16:colId xmlns:a16="http://schemas.microsoft.com/office/drawing/2014/main" xmlns="" val="2310447741"/>
                    </a:ext>
                  </a:extLst>
                </a:gridCol>
                <a:gridCol w="4440094">
                  <a:extLst>
                    <a:ext uri="{9D8B030D-6E8A-4147-A177-3AD203B41FA5}">
                      <a16:colId xmlns:a16="http://schemas.microsoft.com/office/drawing/2014/main" xmlns="" val="1262364910"/>
                    </a:ext>
                  </a:extLst>
                </a:gridCol>
              </a:tblGrid>
              <a:tr h="342920">
                <a:tc>
                  <a:txBody>
                    <a:bodyPr/>
                    <a:lstStyle/>
                    <a:p>
                      <a:pPr algn="ctr" fontAlgn="b"/>
                      <a:r>
                        <a:rPr lang="tr-TR" sz="1600" u="none" strike="noStrike" dirty="0">
                          <a:solidFill>
                            <a:schemeClr val="tx1"/>
                          </a:solidFill>
                          <a:effectLst/>
                        </a:rPr>
                        <a:t>Sıra</a:t>
                      </a:r>
                      <a:endParaRPr lang="tr-TR" sz="1600" b="0" i="0" u="none" strike="noStrike" dirty="0">
                        <a:solidFill>
                          <a:schemeClr val="tx1"/>
                        </a:solidFill>
                        <a:effectLst/>
                        <a:latin typeface="Calibri" panose="020F0502020204030204" pitchFamily="34" charset="0"/>
                      </a:endParaRPr>
                    </a:p>
                  </a:txBody>
                  <a:tcPr marL="16628" marR="16628" marT="16628" marB="0" anchor="b"/>
                </a:tc>
                <a:tc>
                  <a:txBody>
                    <a:bodyPr/>
                    <a:lstStyle/>
                    <a:p>
                      <a:pPr algn="l" fontAlgn="b"/>
                      <a:r>
                        <a:rPr lang="tr-TR" sz="1600" u="none" strike="noStrike" dirty="0">
                          <a:solidFill>
                            <a:schemeClr val="tx1"/>
                          </a:solidFill>
                          <a:effectLst/>
                        </a:rPr>
                        <a:t>Yapılan Analizler</a:t>
                      </a:r>
                      <a:endParaRPr lang="tr-TR" sz="1600" b="0" i="0" u="none" strike="noStrike" dirty="0">
                        <a:solidFill>
                          <a:schemeClr val="tx1"/>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3312986625"/>
                  </a:ext>
                </a:extLst>
              </a:tr>
              <a:tr h="319100">
                <a:tc>
                  <a:txBody>
                    <a:bodyPr/>
                    <a:lstStyle/>
                    <a:p>
                      <a:pPr algn="ctr" fontAlgn="b"/>
                      <a:r>
                        <a:rPr lang="tr-TR" sz="1600" u="none" strike="noStrike" dirty="0">
                          <a:effectLst/>
                        </a:rPr>
                        <a:t>1</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u="none" strike="noStrike" dirty="0">
                          <a:effectLst/>
                        </a:rPr>
                        <a:t>Toplam Aerobik </a:t>
                      </a:r>
                      <a:r>
                        <a:rPr lang="tr-TR" sz="1600" u="none" strike="noStrike" dirty="0" err="1">
                          <a:effectLst/>
                        </a:rPr>
                        <a:t>Mezofilik</a:t>
                      </a:r>
                      <a:r>
                        <a:rPr lang="tr-TR" sz="1600" u="none" strike="noStrike" dirty="0">
                          <a:effectLst/>
                        </a:rPr>
                        <a:t> Koloni Sayısı 37 </a:t>
                      </a:r>
                      <a:r>
                        <a:rPr lang="tr-TR" sz="1600" u="none" strike="noStrike" baseline="30000" dirty="0">
                          <a:effectLst/>
                        </a:rPr>
                        <a:t>0</a:t>
                      </a:r>
                      <a:r>
                        <a:rPr lang="tr-TR" sz="1600" u="none" strike="noStrike" dirty="0">
                          <a:effectLst/>
                        </a:rPr>
                        <a:t>C</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660857749"/>
                  </a:ext>
                </a:extLst>
              </a:tr>
              <a:tr h="319100">
                <a:tc>
                  <a:txBody>
                    <a:bodyPr/>
                    <a:lstStyle/>
                    <a:p>
                      <a:pPr algn="ctr" fontAlgn="b"/>
                      <a:r>
                        <a:rPr lang="tr-TR" sz="1600" u="none" strike="noStrike" dirty="0">
                          <a:effectLst/>
                        </a:rPr>
                        <a:t>2</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u="none" strike="noStrike" dirty="0">
                          <a:effectLst/>
                        </a:rPr>
                        <a:t>Toplam Aerobik </a:t>
                      </a:r>
                      <a:r>
                        <a:rPr lang="tr-TR" sz="1600" u="none" strike="noStrike" dirty="0" err="1">
                          <a:effectLst/>
                        </a:rPr>
                        <a:t>Mezofilik</a:t>
                      </a:r>
                      <a:r>
                        <a:rPr lang="tr-TR" sz="1600" u="none" strike="noStrike" dirty="0">
                          <a:effectLst/>
                        </a:rPr>
                        <a:t> Koloni Sayısı 22 </a:t>
                      </a:r>
                      <a:r>
                        <a:rPr lang="tr-TR" sz="1600" u="none" strike="noStrike" baseline="30000" dirty="0">
                          <a:effectLst/>
                        </a:rPr>
                        <a:t>0</a:t>
                      </a:r>
                      <a:r>
                        <a:rPr lang="tr-TR" sz="1600" u="none" strike="noStrike" dirty="0">
                          <a:effectLst/>
                        </a:rPr>
                        <a:t>C</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338765129"/>
                  </a:ext>
                </a:extLst>
              </a:tr>
              <a:tr h="319100">
                <a:tc>
                  <a:txBody>
                    <a:bodyPr/>
                    <a:lstStyle/>
                    <a:p>
                      <a:pPr algn="ctr" fontAlgn="b"/>
                      <a:r>
                        <a:rPr lang="tr-TR" sz="1600" u="none" strike="noStrike" dirty="0">
                          <a:effectLst/>
                        </a:rPr>
                        <a:t>3</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u="none" strike="noStrike" dirty="0" err="1">
                          <a:effectLst/>
                        </a:rPr>
                        <a:t>Koliform</a:t>
                      </a:r>
                      <a:r>
                        <a:rPr lang="tr-TR" sz="1600" u="none" strike="noStrike" dirty="0">
                          <a:effectLst/>
                        </a:rPr>
                        <a:t> Grubu</a:t>
                      </a:r>
                      <a:r>
                        <a:rPr lang="tr-TR" sz="1600" u="none" strike="noStrike" baseline="0" dirty="0">
                          <a:effectLst/>
                        </a:rPr>
                        <a:t> </a:t>
                      </a:r>
                      <a:r>
                        <a:rPr lang="tr-TR" sz="1600" u="none" strike="noStrike" dirty="0">
                          <a:effectLst/>
                        </a:rPr>
                        <a:t>Bakteri  Sayısı</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4194390103"/>
                  </a:ext>
                </a:extLst>
              </a:tr>
              <a:tr h="319100">
                <a:tc>
                  <a:txBody>
                    <a:bodyPr/>
                    <a:lstStyle/>
                    <a:p>
                      <a:pPr algn="ctr" fontAlgn="b"/>
                      <a:r>
                        <a:rPr lang="tr-TR" sz="1600" u="none" strike="noStrike" dirty="0">
                          <a:effectLst/>
                        </a:rPr>
                        <a:t>4</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i="1" u="none" strike="noStrike" dirty="0">
                          <a:effectLst/>
                        </a:rPr>
                        <a:t>E. </a:t>
                      </a:r>
                      <a:r>
                        <a:rPr lang="tr-TR" sz="1600" i="1" u="none" strike="noStrike" dirty="0" err="1">
                          <a:effectLst/>
                        </a:rPr>
                        <a:t>coli</a:t>
                      </a:r>
                      <a:endParaRPr lang="tr-TR" sz="1600" b="0" i="1"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821616146"/>
                  </a:ext>
                </a:extLst>
              </a:tr>
              <a:tr h="319100">
                <a:tc>
                  <a:txBody>
                    <a:bodyPr/>
                    <a:lstStyle/>
                    <a:p>
                      <a:pPr algn="ctr" fontAlgn="b"/>
                      <a:r>
                        <a:rPr lang="tr-TR" sz="1600" u="none" strike="noStrike" dirty="0">
                          <a:effectLst/>
                        </a:rPr>
                        <a:t>5</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i="1" u="none" strike="noStrike" dirty="0">
                          <a:effectLst/>
                        </a:rPr>
                        <a:t>E. </a:t>
                      </a:r>
                      <a:r>
                        <a:rPr lang="tr-TR" sz="1600" i="1" u="none" strike="noStrike" dirty="0" err="1">
                          <a:effectLst/>
                        </a:rPr>
                        <a:t>coli</a:t>
                      </a:r>
                      <a:r>
                        <a:rPr lang="tr-TR" sz="1600" i="1" u="none" strike="noStrike" dirty="0">
                          <a:effectLst/>
                        </a:rPr>
                        <a:t> </a:t>
                      </a:r>
                      <a:r>
                        <a:rPr lang="tr-TR" sz="1600" u="none" strike="noStrike" dirty="0">
                          <a:effectLst/>
                        </a:rPr>
                        <a:t>O157:H7</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606779080"/>
                  </a:ext>
                </a:extLst>
              </a:tr>
              <a:tr h="319100">
                <a:tc>
                  <a:txBody>
                    <a:bodyPr/>
                    <a:lstStyle/>
                    <a:p>
                      <a:pPr algn="ctr" fontAlgn="b"/>
                      <a:r>
                        <a:rPr lang="tr-TR" sz="1600" u="none" strike="noStrike" dirty="0">
                          <a:effectLst/>
                        </a:rPr>
                        <a:t>6</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i="1" u="none" strike="noStrike" dirty="0" err="1">
                          <a:effectLst/>
                        </a:rPr>
                        <a:t>Salmonella</a:t>
                      </a:r>
                      <a:r>
                        <a:rPr lang="tr-TR" sz="1600" i="1" u="none" strike="noStrike" dirty="0">
                          <a:effectLst/>
                        </a:rPr>
                        <a:t> </a:t>
                      </a:r>
                      <a:r>
                        <a:rPr lang="tr-TR" sz="1600" i="1" u="none" strike="noStrike" dirty="0" err="1">
                          <a:effectLst/>
                        </a:rPr>
                        <a:t>Spp</a:t>
                      </a:r>
                      <a:r>
                        <a:rPr lang="tr-TR" sz="1600" u="none" strike="noStrike" dirty="0">
                          <a:effectLst/>
                        </a:rPr>
                        <a:t>.</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59023988"/>
                  </a:ext>
                </a:extLst>
              </a:tr>
              <a:tr h="319100">
                <a:tc>
                  <a:txBody>
                    <a:bodyPr/>
                    <a:lstStyle/>
                    <a:p>
                      <a:pPr algn="ctr" fontAlgn="b"/>
                      <a:r>
                        <a:rPr lang="tr-TR" sz="1600" u="none" strike="noStrike" dirty="0">
                          <a:effectLst/>
                        </a:rPr>
                        <a:t>7</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i="1" u="none" strike="noStrike" dirty="0">
                          <a:effectLst/>
                        </a:rPr>
                        <a:t>P. </a:t>
                      </a:r>
                      <a:r>
                        <a:rPr lang="tr-TR" sz="1600" i="1" u="none" strike="noStrike" dirty="0" err="1">
                          <a:effectLst/>
                        </a:rPr>
                        <a:t>aureginosa</a:t>
                      </a:r>
                      <a:endParaRPr lang="tr-TR" sz="1600" b="0" i="1"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728685721"/>
                  </a:ext>
                </a:extLst>
              </a:tr>
              <a:tr h="319100">
                <a:tc>
                  <a:txBody>
                    <a:bodyPr/>
                    <a:lstStyle/>
                    <a:p>
                      <a:pPr algn="ctr" fontAlgn="b"/>
                      <a:r>
                        <a:rPr lang="tr-TR" sz="1600" u="none" strike="noStrike" dirty="0">
                          <a:effectLst/>
                        </a:rPr>
                        <a:t>8</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i="1" u="none" strike="noStrike" dirty="0" err="1">
                          <a:effectLst/>
                        </a:rPr>
                        <a:t>Staphylococcus</a:t>
                      </a:r>
                      <a:r>
                        <a:rPr lang="tr-TR" sz="1600" i="1" u="none" strike="noStrike" dirty="0">
                          <a:effectLst/>
                        </a:rPr>
                        <a:t> </a:t>
                      </a:r>
                      <a:r>
                        <a:rPr lang="tr-TR" sz="1600" i="1" u="none" strike="noStrike" dirty="0" err="1">
                          <a:effectLst/>
                        </a:rPr>
                        <a:t>aureus</a:t>
                      </a:r>
                      <a:r>
                        <a:rPr lang="tr-TR" sz="1600" i="1" u="none" strike="noStrike" dirty="0">
                          <a:effectLst/>
                        </a:rPr>
                        <a:t> </a:t>
                      </a:r>
                      <a:r>
                        <a:rPr lang="tr-TR" sz="1600" u="none" strike="noStrike" dirty="0">
                          <a:effectLst/>
                        </a:rPr>
                        <a:t>(</a:t>
                      </a:r>
                      <a:r>
                        <a:rPr lang="tr-TR" sz="1600" u="none" strike="noStrike" dirty="0" err="1">
                          <a:effectLst/>
                        </a:rPr>
                        <a:t>koagülaz</a:t>
                      </a:r>
                      <a:r>
                        <a:rPr lang="tr-TR" sz="1600" u="none" strike="noStrike" dirty="0">
                          <a:effectLst/>
                        </a:rPr>
                        <a:t> (+) Stafilokoklar)</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958646912"/>
                  </a:ext>
                </a:extLst>
              </a:tr>
              <a:tr h="319100">
                <a:tc>
                  <a:txBody>
                    <a:bodyPr/>
                    <a:lstStyle/>
                    <a:p>
                      <a:pPr algn="ctr" fontAlgn="b"/>
                      <a:r>
                        <a:rPr lang="tr-TR" sz="1600" u="none" strike="noStrike" dirty="0">
                          <a:effectLst/>
                        </a:rPr>
                        <a:t>9</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i="1" u="none" strike="noStrike" dirty="0" err="1">
                          <a:effectLst/>
                        </a:rPr>
                        <a:t>Clostridium</a:t>
                      </a:r>
                      <a:r>
                        <a:rPr lang="tr-TR" sz="1600" i="1" u="none" strike="noStrike" dirty="0">
                          <a:effectLst/>
                        </a:rPr>
                        <a:t> </a:t>
                      </a:r>
                      <a:r>
                        <a:rPr lang="tr-TR" sz="1600" i="1" u="none" strike="noStrike" dirty="0" err="1">
                          <a:effectLst/>
                        </a:rPr>
                        <a:t>perfringes</a:t>
                      </a:r>
                      <a:endParaRPr lang="tr-TR" sz="1600" b="0" i="1"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558085289"/>
                  </a:ext>
                </a:extLst>
              </a:tr>
              <a:tr h="319100">
                <a:tc>
                  <a:txBody>
                    <a:bodyPr/>
                    <a:lstStyle/>
                    <a:p>
                      <a:pPr algn="ctr" fontAlgn="b"/>
                      <a:r>
                        <a:rPr lang="tr-TR" sz="1600" u="none" strike="noStrike" dirty="0">
                          <a:effectLst/>
                        </a:rPr>
                        <a:t>10</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i="1" u="none" strike="noStrike" dirty="0" err="1">
                          <a:effectLst/>
                        </a:rPr>
                        <a:t>Bacillus</a:t>
                      </a:r>
                      <a:r>
                        <a:rPr lang="tr-TR" sz="1600" i="1" u="none" strike="noStrike" dirty="0">
                          <a:effectLst/>
                        </a:rPr>
                        <a:t> </a:t>
                      </a:r>
                      <a:r>
                        <a:rPr lang="tr-TR" sz="1600" i="1" u="none" strike="noStrike" dirty="0" err="1">
                          <a:effectLst/>
                        </a:rPr>
                        <a:t>cereus</a:t>
                      </a:r>
                      <a:endParaRPr lang="tr-TR" sz="1600" i="1" u="none" strike="noStrike" dirty="0">
                        <a:effectLst/>
                      </a:endParaRPr>
                    </a:p>
                  </a:txBody>
                  <a:tcPr marL="9525" marR="9525" marT="9525" marB="0" anchor="b"/>
                </a:tc>
                <a:extLst>
                  <a:ext uri="{0D108BD9-81ED-4DB2-BD59-A6C34878D82A}">
                    <a16:rowId xmlns:a16="http://schemas.microsoft.com/office/drawing/2014/main" xmlns="" val="2180276327"/>
                  </a:ext>
                </a:extLst>
              </a:tr>
              <a:tr h="319100">
                <a:tc>
                  <a:txBody>
                    <a:bodyPr/>
                    <a:lstStyle/>
                    <a:p>
                      <a:pPr algn="ctr" fontAlgn="b"/>
                      <a:r>
                        <a:rPr lang="tr-TR" sz="1600" u="none" strike="noStrike" dirty="0">
                          <a:effectLst/>
                        </a:rPr>
                        <a:t>11</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u="none" strike="noStrike" dirty="0">
                          <a:effectLst/>
                        </a:rPr>
                        <a:t>Sünme (Rop ) Analizi</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078600296"/>
                  </a:ext>
                </a:extLst>
              </a:tr>
              <a:tr h="319100">
                <a:tc>
                  <a:txBody>
                    <a:bodyPr/>
                    <a:lstStyle/>
                    <a:p>
                      <a:pPr algn="ctr" fontAlgn="b"/>
                      <a:r>
                        <a:rPr lang="tr-TR" sz="1600" u="none" strike="noStrike" dirty="0">
                          <a:effectLst/>
                        </a:rPr>
                        <a:t>12</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u="none" strike="noStrike" dirty="0">
                          <a:effectLst/>
                        </a:rPr>
                        <a:t>Antibiyotik Kalıntısı</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845257199"/>
                  </a:ext>
                </a:extLst>
              </a:tr>
            </a:tbl>
          </a:graphicData>
        </a:graphic>
      </p:graphicFrame>
      <p:graphicFrame>
        <p:nvGraphicFramePr>
          <p:cNvPr id="7" name="Table 11">
            <a:extLst>
              <a:ext uri="{FF2B5EF4-FFF2-40B4-BE49-F238E27FC236}">
                <a16:creationId xmlns:a16="http://schemas.microsoft.com/office/drawing/2014/main" xmlns="" id="{235799EB-F2C8-BDE9-8942-20951D4B1604}"/>
              </a:ext>
            </a:extLst>
          </p:cNvPr>
          <p:cNvGraphicFramePr>
            <a:graphicFrameLocks noGrp="1"/>
          </p:cNvGraphicFramePr>
          <p:nvPr>
            <p:extLst>
              <p:ext uri="{D42A27DB-BD31-4B8C-83A1-F6EECF244321}">
                <p14:modId xmlns:p14="http://schemas.microsoft.com/office/powerpoint/2010/main" xmlns="" val="3787151852"/>
              </p:ext>
            </p:extLst>
          </p:nvPr>
        </p:nvGraphicFramePr>
        <p:xfrm>
          <a:off x="5814709" y="1108570"/>
          <a:ext cx="5478933" cy="1896978"/>
        </p:xfrm>
        <a:graphic>
          <a:graphicData uri="http://schemas.openxmlformats.org/drawingml/2006/table">
            <a:tbl>
              <a:tblPr firstRow="1" bandRow="1">
                <a:tableStyleId>{F5AB1C69-6EDB-4FF4-983F-18BD219EF322}</a:tableStyleId>
              </a:tblPr>
              <a:tblGrid>
                <a:gridCol w="780103">
                  <a:extLst>
                    <a:ext uri="{9D8B030D-6E8A-4147-A177-3AD203B41FA5}">
                      <a16:colId xmlns:a16="http://schemas.microsoft.com/office/drawing/2014/main" xmlns="" val="2310447741"/>
                    </a:ext>
                  </a:extLst>
                </a:gridCol>
                <a:gridCol w="4698830">
                  <a:extLst>
                    <a:ext uri="{9D8B030D-6E8A-4147-A177-3AD203B41FA5}">
                      <a16:colId xmlns:a16="http://schemas.microsoft.com/office/drawing/2014/main" xmlns="" val="1262364910"/>
                    </a:ext>
                  </a:extLst>
                </a:gridCol>
              </a:tblGrid>
              <a:tr h="383458">
                <a:tc>
                  <a:txBody>
                    <a:bodyPr/>
                    <a:lstStyle/>
                    <a:p>
                      <a:pPr algn="ctr" fontAlgn="b"/>
                      <a:r>
                        <a:rPr lang="tr-TR" sz="1600" u="none" strike="noStrike" dirty="0">
                          <a:solidFill>
                            <a:schemeClr val="tx1"/>
                          </a:solidFill>
                          <a:effectLst/>
                        </a:rPr>
                        <a:t>Sıra </a:t>
                      </a:r>
                      <a:endParaRPr lang="tr-TR" sz="1600" b="0" i="0" u="none" strike="noStrike" dirty="0">
                        <a:solidFill>
                          <a:schemeClr val="tx1"/>
                        </a:solidFill>
                        <a:effectLst/>
                        <a:latin typeface="Calibri" panose="020F0502020204030204" pitchFamily="34" charset="0"/>
                      </a:endParaRPr>
                    </a:p>
                  </a:txBody>
                  <a:tcPr marL="16628" marR="16628" marT="16628" marB="0" anchor="b"/>
                </a:tc>
                <a:tc>
                  <a:txBody>
                    <a:bodyPr/>
                    <a:lstStyle/>
                    <a:p>
                      <a:pPr algn="l" fontAlgn="b"/>
                      <a:r>
                        <a:rPr lang="tr-TR" sz="1600" u="none" strike="noStrike" dirty="0">
                          <a:solidFill>
                            <a:schemeClr val="tx1"/>
                          </a:solidFill>
                          <a:effectLst/>
                        </a:rPr>
                        <a:t>Yapılan Analizler</a:t>
                      </a:r>
                      <a:endParaRPr lang="tr-TR" sz="1600" b="0" i="0" u="none" strike="noStrike" dirty="0">
                        <a:solidFill>
                          <a:schemeClr val="tx1"/>
                        </a:solidFill>
                        <a:effectLst/>
                        <a:latin typeface="Calibri" panose="020F0502020204030204" pitchFamily="34" charset="0"/>
                      </a:endParaRPr>
                    </a:p>
                  </a:txBody>
                  <a:tcPr marL="16628" marR="16628" marT="16628" marB="0" anchor="b"/>
                </a:tc>
                <a:extLst>
                  <a:ext uri="{0D108BD9-81ED-4DB2-BD59-A6C34878D82A}">
                    <a16:rowId xmlns:a16="http://schemas.microsoft.com/office/drawing/2014/main" xmlns="" val="3312986625"/>
                  </a:ext>
                </a:extLst>
              </a:tr>
              <a:tr h="378380">
                <a:tc>
                  <a:txBody>
                    <a:bodyPr/>
                    <a:lstStyle/>
                    <a:p>
                      <a:pPr algn="ctr" fontAlgn="b"/>
                      <a:r>
                        <a:rPr lang="tr-TR" sz="1600" u="none" strike="noStrike" dirty="0">
                          <a:effectLst/>
                        </a:rPr>
                        <a:t>13</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u="none" strike="noStrike" dirty="0">
                          <a:effectLst/>
                        </a:rPr>
                        <a:t>Maya ve Küf Sayısı</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3159023988"/>
                  </a:ext>
                </a:extLst>
              </a:tr>
              <a:tr h="378380">
                <a:tc>
                  <a:txBody>
                    <a:bodyPr/>
                    <a:lstStyle/>
                    <a:p>
                      <a:pPr algn="ctr" fontAlgn="b"/>
                      <a:r>
                        <a:rPr lang="tr-TR" sz="1600" u="none" strike="noStrike" dirty="0">
                          <a:effectLst/>
                        </a:rPr>
                        <a:t>14</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u="none" strike="noStrike" dirty="0">
                          <a:effectLst/>
                        </a:rPr>
                        <a:t>Böcek Parçaları ve Yumurtaları</a:t>
                      </a:r>
                      <a:endParaRPr lang="tr-T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728685721"/>
                  </a:ext>
                </a:extLst>
              </a:tr>
              <a:tr h="378380">
                <a:tc>
                  <a:txBody>
                    <a:bodyPr/>
                    <a:lstStyle/>
                    <a:p>
                      <a:pPr algn="ctr" fontAlgn="b"/>
                      <a:r>
                        <a:rPr lang="tr-TR" sz="1600" u="none" strike="noStrike" dirty="0">
                          <a:effectLst/>
                        </a:rPr>
                        <a:t>15</a:t>
                      </a:r>
                      <a:endParaRPr lang="tr-TR" sz="1600" b="0" i="0" u="none" strike="noStrike" dirty="0">
                        <a:solidFill>
                          <a:srgbClr val="000000"/>
                        </a:solidFill>
                        <a:effectLst/>
                        <a:latin typeface="Calibri" panose="020F0502020204030204" pitchFamily="34" charset="0"/>
                      </a:endParaRPr>
                    </a:p>
                  </a:txBody>
                  <a:tcPr marL="16862" marR="16862" marT="16862" marB="0" anchor="b"/>
                </a:tc>
                <a:tc>
                  <a:txBody>
                    <a:bodyPr/>
                    <a:lstStyle/>
                    <a:p>
                      <a:pPr algn="l" fontAlgn="b"/>
                      <a:r>
                        <a:rPr lang="tr-TR" sz="1600" u="none" strike="noStrike" dirty="0">
                          <a:solidFill>
                            <a:schemeClr val="tx1"/>
                          </a:solidFill>
                          <a:effectLst/>
                        </a:rPr>
                        <a:t>Ortam Havasının </a:t>
                      </a:r>
                      <a:r>
                        <a:rPr lang="tr-TR" sz="1600" u="none" strike="noStrike" dirty="0" err="1">
                          <a:solidFill>
                            <a:schemeClr val="tx1"/>
                          </a:solidFill>
                          <a:effectLst/>
                        </a:rPr>
                        <a:t>Mikrobiyal</a:t>
                      </a:r>
                      <a:r>
                        <a:rPr lang="tr-TR" sz="1600" u="none" strike="noStrike" dirty="0">
                          <a:solidFill>
                            <a:schemeClr val="tx1"/>
                          </a:solidFill>
                          <a:effectLst/>
                        </a:rPr>
                        <a:t> Yükünün Kontrolü</a:t>
                      </a:r>
                      <a:endParaRPr lang="tr-TR" sz="16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2256368057"/>
                  </a:ext>
                </a:extLst>
              </a:tr>
              <a:tr h="378380">
                <a:tc>
                  <a:txBody>
                    <a:bodyPr/>
                    <a:lstStyle/>
                    <a:p>
                      <a:pPr algn="ctr" fontAlgn="b"/>
                      <a:r>
                        <a:rPr lang="tr-TR" sz="1600" b="0" i="0" u="none" strike="noStrike" dirty="0">
                          <a:solidFill>
                            <a:srgbClr val="000000"/>
                          </a:solidFill>
                          <a:effectLst/>
                          <a:latin typeface="Calibri" panose="020F0502020204030204" pitchFamily="34" charset="0"/>
                        </a:rPr>
                        <a:t>16</a:t>
                      </a:r>
                    </a:p>
                  </a:txBody>
                  <a:tcPr marL="16862" marR="16862" marT="16862"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dirty="0" err="1">
                          <a:solidFill>
                            <a:schemeClr val="tx1"/>
                          </a:solidFill>
                        </a:rPr>
                        <a:t>Antimikrobiyal</a:t>
                      </a:r>
                      <a:r>
                        <a:rPr lang="tr-TR" sz="1600" dirty="0">
                          <a:solidFill>
                            <a:schemeClr val="tx1"/>
                          </a:solidFill>
                        </a:rPr>
                        <a:t> Aktivite Tayini</a:t>
                      </a:r>
                      <a:endParaRPr lang="tr-TR" sz="1800" dirty="0">
                        <a:solidFill>
                          <a:schemeClr val="tx1"/>
                        </a:solidFill>
                      </a:endParaRPr>
                    </a:p>
                  </a:txBody>
                  <a:tcPr marL="9525" marR="9525" marT="9525" marB="0" anchor="b"/>
                </a:tc>
                <a:extLst>
                  <a:ext uri="{0D108BD9-81ED-4DB2-BD59-A6C34878D82A}">
                    <a16:rowId xmlns:a16="http://schemas.microsoft.com/office/drawing/2014/main" xmlns="" val="1989894077"/>
                  </a:ext>
                </a:extLst>
              </a:tr>
            </a:tbl>
          </a:graphicData>
        </a:graphic>
      </p:graphicFrame>
      <p:sp>
        <p:nvSpPr>
          <p:cNvPr id="4" name="Dikdörtgen 3"/>
          <p:cNvSpPr/>
          <p:nvPr/>
        </p:nvSpPr>
        <p:spPr>
          <a:xfrm>
            <a:off x="5506175" y="3312004"/>
            <a:ext cx="6096000" cy="1355756"/>
          </a:xfrm>
          <a:prstGeom prst="rect">
            <a:avLst/>
          </a:prstGeom>
        </p:spPr>
        <p:txBody>
          <a:bodyPr>
            <a:spAutoFit/>
          </a:bodyPr>
          <a:lstStyle/>
          <a:p>
            <a:pPr algn="ctr"/>
            <a:r>
              <a:rPr lang="tr-TR" sz="2000" b="1" u="sng" dirty="0"/>
              <a:t>Öne Çıkan Analiz Hizmetleri</a:t>
            </a:r>
          </a:p>
          <a:p>
            <a:pPr marL="285750" indent="-285750" fontAlgn="t">
              <a:lnSpc>
                <a:spcPct val="115000"/>
              </a:lnSpc>
              <a:buFont typeface="Arial" panose="020B0604020202020204" pitchFamily="34" charset="0"/>
              <a:buChar char="•"/>
            </a:pPr>
            <a:r>
              <a:rPr lang="tr-TR" dirty="0"/>
              <a:t>Mikrobiyoloji analizleri kapsamında, merkezimizde en çok talep edilen analizler; </a:t>
            </a:r>
          </a:p>
          <a:p>
            <a:pPr marL="285750" indent="-285750" fontAlgn="t">
              <a:lnSpc>
                <a:spcPct val="115000"/>
              </a:lnSpc>
              <a:buFont typeface="Arial" panose="020B0604020202020204" pitchFamily="34" charset="0"/>
              <a:buChar char="•"/>
            </a:pPr>
            <a:r>
              <a:rPr lang="tr-TR" dirty="0">
                <a:solidFill>
                  <a:srgbClr val="C00000"/>
                </a:solidFill>
              </a:rPr>
              <a:t>Antimikrobiyal Aktivite Tayini</a:t>
            </a:r>
            <a:endParaRPr lang="tr-TR" sz="2000" dirty="0">
              <a:solidFill>
                <a:srgbClr val="C00000"/>
              </a:solidFill>
            </a:endParaRPr>
          </a:p>
        </p:txBody>
      </p:sp>
    </p:spTree>
    <p:extLst>
      <p:ext uri="{BB962C8B-B14F-4D97-AF65-F5344CB8AC3E}">
        <p14:creationId xmlns:p14="http://schemas.microsoft.com/office/powerpoint/2010/main" xmlns="" val="3079600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81315" y="486697"/>
            <a:ext cx="9510252" cy="776288"/>
          </a:xfrm>
        </p:spPr>
        <p:txBody>
          <a:bodyPr>
            <a:normAutofit/>
          </a:bodyPr>
          <a:lstStyle/>
          <a:p>
            <a:r>
              <a:rPr lang="tr-TR" sz="3200" b="1" dirty="0"/>
              <a:t>Yıllara Göre Analiz Sayısı ve Gelir </a:t>
            </a:r>
          </a:p>
        </p:txBody>
      </p:sp>
      <p:pic>
        <p:nvPicPr>
          <p:cNvPr id="6" name="İçerik Yer Tutucusu 5"/>
          <p:cNvPicPr>
            <a:picLocks noGrp="1" noChangeAspect="1"/>
          </p:cNvPicPr>
          <p:nvPr>
            <p:ph idx="1"/>
          </p:nvPr>
        </p:nvPicPr>
        <p:blipFill>
          <a:blip r:embed="rId2" cstate="print"/>
          <a:stretch>
            <a:fillRect/>
          </a:stretch>
        </p:blipFill>
        <p:spPr>
          <a:xfrm>
            <a:off x="1914512" y="1014465"/>
            <a:ext cx="6919771" cy="5015674"/>
          </a:xfrm>
          <a:prstGeom prst="rect">
            <a:avLst/>
          </a:prstGeom>
        </p:spPr>
      </p:pic>
    </p:spTree>
    <p:extLst>
      <p:ext uri="{BB962C8B-B14F-4D97-AF65-F5344CB8AC3E}">
        <p14:creationId xmlns:p14="http://schemas.microsoft.com/office/powerpoint/2010/main" xmlns="" val="1895482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27355" y="0"/>
            <a:ext cx="8421329" cy="6102558"/>
          </a:xfrm>
        </p:spPr>
      </p:pic>
    </p:spTree>
    <p:extLst>
      <p:ext uri="{BB962C8B-B14F-4D97-AF65-F5344CB8AC3E}">
        <p14:creationId xmlns:p14="http://schemas.microsoft.com/office/powerpoint/2010/main" xmlns="" val="1718786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76400" y="437166"/>
            <a:ext cx="10515600" cy="1325563"/>
          </a:xfrm>
        </p:spPr>
        <p:txBody>
          <a:bodyPr>
            <a:normAutofit/>
          </a:bodyPr>
          <a:lstStyle/>
          <a:p>
            <a:r>
              <a:rPr lang="tr-TR" sz="3200" b="1" dirty="0">
                <a:latin typeface="+mn-lt"/>
              </a:rPr>
              <a:t>ALT YAPI PROJELERİ</a:t>
            </a:r>
            <a:r>
              <a:rPr lang="tr-TR" sz="3200" b="1" baseline="30000" dirty="0">
                <a:latin typeface="+mn-lt"/>
              </a:rPr>
              <a:t>*</a:t>
            </a:r>
            <a:r>
              <a:rPr lang="tr-TR" sz="3200" b="1" dirty="0"/>
              <a:t/>
            </a:r>
            <a:br>
              <a:rPr lang="tr-TR" sz="3200" b="1" dirty="0"/>
            </a:br>
            <a:endParaRPr lang="tr-TR" sz="3200" b="1" dirty="0"/>
          </a:p>
        </p:txBody>
      </p:sp>
      <p:sp>
        <p:nvSpPr>
          <p:cNvPr id="5" name="Dikdörtgen 4"/>
          <p:cNvSpPr/>
          <p:nvPr/>
        </p:nvSpPr>
        <p:spPr>
          <a:xfrm>
            <a:off x="2186867" y="5650544"/>
            <a:ext cx="7553927" cy="369332"/>
          </a:xfrm>
          <a:prstGeom prst="rect">
            <a:avLst/>
          </a:prstGeom>
        </p:spPr>
        <p:txBody>
          <a:bodyPr wrap="none">
            <a:spAutoFit/>
          </a:bodyPr>
          <a:lstStyle/>
          <a:p>
            <a:r>
              <a:rPr lang="tr-TR" dirty="0"/>
              <a:t>* Son 7 yılda Araştırma Merkezi yürütücülüğünde tamamlanan alt yapı projeleri</a:t>
            </a:r>
          </a:p>
        </p:txBody>
      </p:sp>
      <p:pic>
        <p:nvPicPr>
          <p:cNvPr id="8" name="İçerik Yer Tutucusu 7"/>
          <p:cNvPicPr>
            <a:picLocks noGrp="1" noChangeAspect="1"/>
          </p:cNvPicPr>
          <p:nvPr>
            <p:ph idx="1"/>
          </p:nvPr>
        </p:nvPicPr>
        <p:blipFill>
          <a:blip r:embed="rId3" cstate="print"/>
          <a:stretch>
            <a:fillRect/>
          </a:stretch>
        </p:blipFill>
        <p:spPr>
          <a:xfrm>
            <a:off x="616974" y="1381700"/>
            <a:ext cx="11278297" cy="3942468"/>
          </a:xfrm>
          <a:prstGeom prst="rect">
            <a:avLst/>
          </a:prstGeom>
        </p:spPr>
      </p:pic>
      <p:sp>
        <p:nvSpPr>
          <p:cNvPr id="3" name="Metin kutusu 2">
            <a:extLst>
              <a:ext uri="{FF2B5EF4-FFF2-40B4-BE49-F238E27FC236}">
                <a16:creationId xmlns:a16="http://schemas.microsoft.com/office/drawing/2014/main" xmlns="" id="{D8AC0EF1-3FC8-AC0D-CB54-858BE44B9A83}"/>
              </a:ext>
            </a:extLst>
          </p:cNvPr>
          <p:cNvSpPr txBox="1"/>
          <p:nvPr/>
        </p:nvSpPr>
        <p:spPr>
          <a:xfrm>
            <a:off x="9398644" y="2456961"/>
            <a:ext cx="1307939" cy="369332"/>
          </a:xfrm>
          <a:prstGeom prst="rect">
            <a:avLst/>
          </a:prstGeom>
          <a:solidFill>
            <a:schemeClr val="bg2"/>
          </a:solidFill>
        </p:spPr>
        <p:txBody>
          <a:bodyPr wrap="square" rtlCol="0">
            <a:spAutoFit/>
          </a:bodyPr>
          <a:lstStyle/>
          <a:p>
            <a:pPr algn="r"/>
            <a:r>
              <a:rPr lang="tr-TR" b="1" dirty="0">
                <a:latin typeface="+mj-lt"/>
              </a:rPr>
              <a:t>182.000,00</a:t>
            </a:r>
          </a:p>
        </p:txBody>
      </p:sp>
    </p:spTree>
    <p:extLst>
      <p:ext uri="{BB962C8B-B14F-4D97-AF65-F5344CB8AC3E}">
        <p14:creationId xmlns:p14="http://schemas.microsoft.com/office/powerpoint/2010/main" xmlns="" val="3460577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xmlns="" val="2950631882"/>
              </p:ext>
            </p:extLst>
          </p:nvPr>
        </p:nvGraphicFramePr>
        <p:xfrm>
          <a:off x="807882" y="1150374"/>
          <a:ext cx="11138311" cy="4667622"/>
        </p:xfrm>
        <a:graphic>
          <a:graphicData uri="http://schemas.openxmlformats.org/drawingml/2006/table">
            <a:tbl>
              <a:tblPr firstRow="1" bandRow="1">
                <a:tableStyleId>{8799B23B-EC83-4686-B30A-512413B5E67A}</a:tableStyleId>
              </a:tblPr>
              <a:tblGrid>
                <a:gridCol w="1433873">
                  <a:extLst>
                    <a:ext uri="{9D8B030D-6E8A-4147-A177-3AD203B41FA5}">
                      <a16:colId xmlns:a16="http://schemas.microsoft.com/office/drawing/2014/main" xmlns="" val="1328420747"/>
                    </a:ext>
                  </a:extLst>
                </a:gridCol>
                <a:gridCol w="3259393">
                  <a:extLst>
                    <a:ext uri="{9D8B030D-6E8A-4147-A177-3AD203B41FA5}">
                      <a16:colId xmlns:a16="http://schemas.microsoft.com/office/drawing/2014/main" xmlns="" val="3022857658"/>
                    </a:ext>
                  </a:extLst>
                </a:gridCol>
                <a:gridCol w="2037317">
                  <a:extLst>
                    <a:ext uri="{9D8B030D-6E8A-4147-A177-3AD203B41FA5}">
                      <a16:colId xmlns:a16="http://schemas.microsoft.com/office/drawing/2014/main" xmlns="" val="1904277513"/>
                    </a:ext>
                  </a:extLst>
                </a:gridCol>
                <a:gridCol w="1717067">
                  <a:extLst>
                    <a:ext uri="{9D8B030D-6E8A-4147-A177-3AD203B41FA5}">
                      <a16:colId xmlns:a16="http://schemas.microsoft.com/office/drawing/2014/main" xmlns="" val="3493666224"/>
                    </a:ext>
                  </a:extLst>
                </a:gridCol>
                <a:gridCol w="1132910">
                  <a:extLst>
                    <a:ext uri="{9D8B030D-6E8A-4147-A177-3AD203B41FA5}">
                      <a16:colId xmlns:a16="http://schemas.microsoft.com/office/drawing/2014/main" xmlns="" val="2464527099"/>
                    </a:ext>
                  </a:extLst>
                </a:gridCol>
                <a:gridCol w="1557751">
                  <a:extLst>
                    <a:ext uri="{9D8B030D-6E8A-4147-A177-3AD203B41FA5}">
                      <a16:colId xmlns:a16="http://schemas.microsoft.com/office/drawing/2014/main" xmlns="" val="3027055901"/>
                    </a:ext>
                  </a:extLst>
                </a:gridCol>
              </a:tblGrid>
              <a:tr h="319926">
                <a:tc>
                  <a:txBody>
                    <a:bodyPr/>
                    <a:lstStyle/>
                    <a:p>
                      <a:r>
                        <a:rPr lang="tr-TR" sz="1400" dirty="0"/>
                        <a:t>Proje</a:t>
                      </a:r>
                      <a:r>
                        <a:rPr lang="tr-TR" sz="1400" baseline="0" dirty="0"/>
                        <a:t> No</a:t>
                      </a:r>
                      <a:endParaRPr lang="tr-TR" sz="1400" dirty="0"/>
                    </a:p>
                  </a:txBody>
                  <a:tcPr/>
                </a:tc>
                <a:tc>
                  <a:txBody>
                    <a:bodyPr/>
                    <a:lstStyle/>
                    <a:p>
                      <a:r>
                        <a:rPr lang="tr-TR" sz="1400" dirty="0"/>
                        <a:t>Proje</a:t>
                      </a:r>
                      <a:r>
                        <a:rPr lang="tr-TR" sz="1400" baseline="0" dirty="0"/>
                        <a:t> Adı</a:t>
                      </a:r>
                      <a:endParaRPr lang="tr-TR" sz="1400" dirty="0"/>
                    </a:p>
                  </a:txBody>
                  <a:tcPr/>
                </a:tc>
                <a:tc>
                  <a:txBody>
                    <a:bodyPr/>
                    <a:lstStyle/>
                    <a:p>
                      <a:r>
                        <a:rPr lang="tr-TR" sz="1400" dirty="0"/>
                        <a:t>Yürütücü</a:t>
                      </a:r>
                    </a:p>
                  </a:txBody>
                  <a:tcPr/>
                </a:tc>
                <a:tc>
                  <a:txBody>
                    <a:bodyPr/>
                    <a:lstStyle/>
                    <a:p>
                      <a:r>
                        <a:rPr lang="tr-TR" sz="1400" dirty="0"/>
                        <a:t>Başlama</a:t>
                      </a:r>
                      <a:r>
                        <a:rPr lang="tr-TR" sz="1400" baseline="0" dirty="0"/>
                        <a:t> Tarihi</a:t>
                      </a:r>
                      <a:endParaRPr lang="tr-T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mn-lt"/>
                          <a:ea typeface="+mn-ea"/>
                          <a:cs typeface="+mn-cs"/>
                        </a:rPr>
                        <a:t>Bitiş Tarihi</a:t>
                      </a:r>
                    </a:p>
                  </a:txBody>
                  <a:tcPr/>
                </a:tc>
                <a:tc>
                  <a:txBody>
                    <a:bodyPr/>
                    <a:lstStyle/>
                    <a:p>
                      <a:r>
                        <a:rPr lang="tr-TR" sz="1400" dirty="0"/>
                        <a:t>Destek Miktarı</a:t>
                      </a:r>
                    </a:p>
                  </a:txBody>
                  <a:tcPr/>
                </a:tc>
                <a:extLst>
                  <a:ext uri="{0D108BD9-81ED-4DB2-BD59-A6C34878D82A}">
                    <a16:rowId xmlns:a16="http://schemas.microsoft.com/office/drawing/2014/main" xmlns="" val="3223898165"/>
                  </a:ext>
                </a:extLst>
              </a:tr>
              <a:tr h="908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mn-lt"/>
                          <a:ea typeface="+mn-ea"/>
                          <a:cs typeface="+mn-cs"/>
                        </a:rPr>
                        <a:t>2017- SİÜLAB-48</a:t>
                      </a:r>
                    </a:p>
                    <a:p>
                      <a:endParaRPr lang="tr-TR" sz="1400" dirty="0"/>
                    </a:p>
                  </a:txBody>
                  <a:tcPr/>
                </a:tc>
                <a:tc>
                  <a:txBody>
                    <a:bodyPr/>
                    <a:lstStyle/>
                    <a:p>
                      <a:r>
                        <a:rPr lang="tr-TR" sz="1400" dirty="0" err="1"/>
                        <a:t>Aminofosfin</a:t>
                      </a:r>
                      <a:r>
                        <a:rPr lang="tr-TR" sz="1400" dirty="0"/>
                        <a:t> Temelli Yeni </a:t>
                      </a:r>
                      <a:r>
                        <a:rPr lang="tr-TR" sz="1400" dirty="0" err="1"/>
                        <a:t>Ru</a:t>
                      </a:r>
                      <a:r>
                        <a:rPr lang="tr-TR" sz="1400" dirty="0"/>
                        <a:t>(II)</a:t>
                      </a:r>
                      <a:r>
                        <a:rPr lang="tr-TR" sz="1400" dirty="0" err="1"/>
                        <a:t>acac</a:t>
                      </a:r>
                      <a:r>
                        <a:rPr lang="tr-TR" sz="1400" dirty="0"/>
                        <a:t> Komplekslerinin Sentezi, </a:t>
                      </a:r>
                      <a:r>
                        <a:rPr lang="tr-TR" sz="1400" dirty="0" err="1"/>
                        <a:t>Karakterizasyonu</a:t>
                      </a:r>
                      <a:r>
                        <a:rPr lang="tr-TR" sz="1400" dirty="0"/>
                        <a:t> ve Katalitik Etkinliklerinin Araştırılması</a:t>
                      </a:r>
                    </a:p>
                  </a:txBody>
                  <a:tcPr/>
                </a:tc>
                <a:tc>
                  <a:txBody>
                    <a:bodyPr/>
                    <a:lstStyle/>
                    <a:p>
                      <a:r>
                        <a:rPr lang="tr-TR" sz="1400" dirty="0"/>
                        <a:t>Duygu ELMA KARAKAŞ</a:t>
                      </a:r>
                    </a:p>
                  </a:txBody>
                  <a:tcPr/>
                </a:tc>
                <a:tc>
                  <a:txBody>
                    <a:bodyPr/>
                    <a:lstStyle/>
                    <a:p>
                      <a:r>
                        <a:rPr lang="tr-TR" sz="1400" dirty="0"/>
                        <a:t> 22-05-2017</a:t>
                      </a:r>
                    </a:p>
                  </a:txBody>
                  <a:tcPr/>
                </a:tc>
                <a:tc>
                  <a:txBody>
                    <a:bodyPr/>
                    <a:lstStyle/>
                    <a:p>
                      <a:r>
                        <a:rPr lang="tr-TR" sz="1400" dirty="0"/>
                        <a:t>21-05-2018</a:t>
                      </a:r>
                    </a:p>
                  </a:txBody>
                  <a:tcPr/>
                </a:tc>
                <a:tc>
                  <a:txBody>
                    <a:bodyPr/>
                    <a:lstStyle/>
                    <a:p>
                      <a:r>
                        <a:rPr lang="tr-TR" sz="1400" dirty="0"/>
                        <a:t>5000,00 TL</a:t>
                      </a:r>
                    </a:p>
                  </a:txBody>
                  <a:tcPr/>
                </a:tc>
                <a:extLst>
                  <a:ext uri="{0D108BD9-81ED-4DB2-BD59-A6C34878D82A}">
                    <a16:rowId xmlns:a16="http://schemas.microsoft.com/office/drawing/2014/main" xmlns="" val="353311383"/>
                  </a:ext>
                </a:extLst>
              </a:tr>
              <a:tr h="908928">
                <a:tc>
                  <a:txBody>
                    <a:bodyPr/>
                    <a:lstStyle/>
                    <a:p>
                      <a:r>
                        <a:rPr lang="tr-TR" sz="1400" dirty="0"/>
                        <a:t>2021- SİÜLAB-16</a:t>
                      </a:r>
                    </a:p>
                  </a:txBody>
                  <a:tcPr/>
                </a:tc>
                <a:tc>
                  <a:txBody>
                    <a:bodyPr/>
                    <a:lstStyle/>
                    <a:p>
                      <a:r>
                        <a:rPr lang="tr-TR" sz="1400" dirty="0"/>
                        <a:t>Muz Atıklarından Metalsiz ve Metal Destekli Katalizörlerin Sentezi ve Katalitik Aktivitelerinin Araştırılması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mn-lt"/>
                          <a:ea typeface="+mn-ea"/>
                          <a:cs typeface="+mn-cs"/>
                        </a:rPr>
                        <a:t>Duygu ELMA KARAKAŞ</a:t>
                      </a:r>
                    </a:p>
                    <a:p>
                      <a:endParaRPr lang="tr-TR" sz="1400" dirty="0"/>
                    </a:p>
                  </a:txBody>
                  <a:tcPr/>
                </a:tc>
                <a:tc>
                  <a:txBody>
                    <a:bodyPr/>
                    <a:lstStyle/>
                    <a:p>
                      <a:r>
                        <a:rPr lang="tr-TR" sz="1400" dirty="0"/>
                        <a:t>11-01-2021</a:t>
                      </a:r>
                    </a:p>
                  </a:txBody>
                  <a:tcPr/>
                </a:tc>
                <a:tc>
                  <a:txBody>
                    <a:bodyPr/>
                    <a:lstStyle/>
                    <a:p>
                      <a:r>
                        <a:rPr lang="tr-TR" sz="1400" dirty="0"/>
                        <a:t> 25-05-2022</a:t>
                      </a:r>
                    </a:p>
                  </a:txBody>
                  <a:tcPr/>
                </a:tc>
                <a:tc>
                  <a:txBody>
                    <a:bodyPr/>
                    <a:lstStyle/>
                    <a:p>
                      <a:r>
                        <a:rPr lang="tr-TR" sz="1400" dirty="0"/>
                        <a:t>14.999,72 TL</a:t>
                      </a:r>
                    </a:p>
                  </a:txBody>
                  <a:tcPr/>
                </a:tc>
                <a:extLst>
                  <a:ext uri="{0D108BD9-81ED-4DB2-BD59-A6C34878D82A}">
                    <a16:rowId xmlns:a16="http://schemas.microsoft.com/office/drawing/2014/main" xmlns="" val="1025180462"/>
                  </a:ext>
                </a:extLst>
              </a:tr>
              <a:tr h="908928">
                <a:tc>
                  <a:txBody>
                    <a:bodyPr/>
                    <a:lstStyle/>
                    <a:p>
                      <a:r>
                        <a:rPr lang="tr-TR" sz="1400" dirty="0"/>
                        <a:t>2022-SİÜLAB-45</a:t>
                      </a:r>
                    </a:p>
                    <a:p>
                      <a:endParaRPr lang="tr-TR" sz="1400" dirty="0"/>
                    </a:p>
                  </a:txBody>
                  <a:tcPr/>
                </a:tc>
                <a:tc>
                  <a:txBody>
                    <a:bodyPr/>
                    <a:lstStyle/>
                    <a:p>
                      <a:r>
                        <a:rPr lang="tr-TR" sz="1400" dirty="0"/>
                        <a:t>Quercus </a:t>
                      </a:r>
                      <a:r>
                        <a:rPr lang="tr-TR" sz="1400" dirty="0" err="1"/>
                        <a:t>libani</a:t>
                      </a:r>
                      <a:r>
                        <a:rPr lang="tr-TR" sz="1400" dirty="0"/>
                        <a:t> </a:t>
                      </a:r>
                      <a:r>
                        <a:rPr lang="tr-TR" sz="1400" dirty="0" err="1"/>
                        <a:t>oliv</a:t>
                      </a:r>
                      <a:r>
                        <a:rPr lang="tr-TR" sz="1400" dirty="0"/>
                        <a:t>. meyve özü ile gümüş </a:t>
                      </a:r>
                      <a:r>
                        <a:rPr lang="tr-TR" sz="1400" dirty="0" err="1"/>
                        <a:t>nanopartiküllerin</a:t>
                      </a:r>
                      <a:r>
                        <a:rPr lang="tr-TR" sz="1400" dirty="0"/>
                        <a:t> yeşil ve çevre dostu sentezi: </a:t>
                      </a:r>
                      <a:r>
                        <a:rPr lang="tr-TR" sz="1400" dirty="0" err="1"/>
                        <a:t>antibakteriyel</a:t>
                      </a:r>
                      <a:r>
                        <a:rPr lang="tr-TR" sz="1400" dirty="0"/>
                        <a:t>, antioksidan ve </a:t>
                      </a:r>
                      <a:r>
                        <a:rPr lang="tr-TR" sz="1400" dirty="0" err="1"/>
                        <a:t>antikanser</a:t>
                      </a:r>
                      <a:r>
                        <a:rPr lang="tr-TR" sz="1400" dirty="0"/>
                        <a:t> özellikleri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mn-lt"/>
                          <a:ea typeface="+mn-ea"/>
                          <a:cs typeface="+mn-cs"/>
                        </a:rPr>
                        <a:t>Duygu ELMA KARAKAŞ</a:t>
                      </a:r>
                    </a:p>
                    <a:p>
                      <a:endParaRPr lang="tr-TR" sz="1400" dirty="0"/>
                    </a:p>
                  </a:txBody>
                  <a:tcPr/>
                </a:tc>
                <a:tc>
                  <a:txBody>
                    <a:bodyPr/>
                    <a:lstStyle/>
                    <a:p>
                      <a:r>
                        <a:rPr lang="tr-TR" sz="1400" dirty="0"/>
                        <a:t>15.11.2022</a:t>
                      </a:r>
                    </a:p>
                  </a:txBody>
                  <a:tcPr/>
                </a:tc>
                <a:tc>
                  <a:txBody>
                    <a:bodyPr/>
                    <a:lstStyle/>
                    <a:p>
                      <a:r>
                        <a:rPr lang="tr-TR" sz="1400" dirty="0"/>
                        <a:t>14-11-2024</a:t>
                      </a:r>
                    </a:p>
                  </a:txBody>
                  <a:tcPr/>
                </a:tc>
                <a:tc>
                  <a:txBody>
                    <a:bodyPr/>
                    <a:lstStyle/>
                    <a:p>
                      <a:r>
                        <a:rPr lang="tr-TR" sz="1400" dirty="0"/>
                        <a:t>29.975,54 TL</a:t>
                      </a:r>
                    </a:p>
                  </a:txBody>
                  <a:tcPr/>
                </a:tc>
                <a:extLst>
                  <a:ext uri="{0D108BD9-81ED-4DB2-BD59-A6C34878D82A}">
                    <a16:rowId xmlns:a16="http://schemas.microsoft.com/office/drawing/2014/main" xmlns="" val="2662321849"/>
                  </a:ext>
                </a:extLst>
              </a:tr>
              <a:tr h="1403207">
                <a:tc>
                  <a:txBody>
                    <a:bodyPr/>
                    <a:lstStyle/>
                    <a:p>
                      <a:r>
                        <a:rPr lang="tr-TR" sz="1400" dirty="0"/>
                        <a:t>2021- SİÜLAB-15 </a:t>
                      </a:r>
                    </a:p>
                  </a:txBody>
                  <a:tcPr/>
                </a:tc>
                <a:tc>
                  <a:txBody>
                    <a:bodyPr/>
                    <a:lstStyle/>
                    <a:p>
                      <a:r>
                        <a:rPr lang="tr-TR" sz="1400" dirty="0" err="1"/>
                        <a:t>İzometin</a:t>
                      </a:r>
                      <a:r>
                        <a:rPr lang="tr-TR" sz="1400" dirty="0"/>
                        <a:t> </a:t>
                      </a:r>
                      <a:r>
                        <a:rPr lang="tr-TR" sz="1400" dirty="0" err="1"/>
                        <a:t>Yilürlerin</a:t>
                      </a:r>
                      <a:r>
                        <a:rPr lang="tr-TR" sz="1400" dirty="0"/>
                        <a:t> 1,3-</a:t>
                      </a:r>
                      <a:r>
                        <a:rPr lang="tr-TR" sz="1400" baseline="0" dirty="0"/>
                        <a:t> </a:t>
                      </a:r>
                      <a:r>
                        <a:rPr lang="tr-TR" sz="1400" dirty="0" err="1"/>
                        <a:t>Dipolar</a:t>
                      </a:r>
                      <a:r>
                        <a:rPr lang="tr-TR" sz="1400" dirty="0"/>
                        <a:t> </a:t>
                      </a:r>
                      <a:r>
                        <a:rPr lang="tr-TR" sz="1400" dirty="0" err="1"/>
                        <a:t>Siklokatılma</a:t>
                      </a:r>
                      <a:r>
                        <a:rPr lang="tr-TR" sz="1400" dirty="0"/>
                        <a:t> Reaksiyonlarıyla</a:t>
                      </a:r>
                      <a:r>
                        <a:rPr lang="tr-TR" sz="1400" baseline="0" dirty="0"/>
                        <a:t> </a:t>
                      </a:r>
                      <a:r>
                        <a:rPr lang="tr-TR" sz="1400" dirty="0"/>
                        <a:t>Karbon</a:t>
                      </a:r>
                      <a:r>
                        <a:rPr lang="tr-TR" sz="1400" baseline="0" dirty="0"/>
                        <a:t> </a:t>
                      </a:r>
                      <a:r>
                        <a:rPr lang="tr-TR" sz="1400" dirty="0" err="1"/>
                        <a:t>Nanotüplerin</a:t>
                      </a:r>
                      <a:r>
                        <a:rPr lang="tr-TR" sz="1400" baseline="0" dirty="0"/>
                        <a:t> </a:t>
                      </a:r>
                      <a:r>
                        <a:rPr lang="tr-TR" sz="1400" dirty="0" err="1"/>
                        <a:t>Kovalent</a:t>
                      </a:r>
                      <a:r>
                        <a:rPr lang="tr-TR" sz="1400" dirty="0"/>
                        <a:t> Yüzey</a:t>
                      </a:r>
                    </a:p>
                    <a:p>
                      <a:r>
                        <a:rPr lang="tr-TR" sz="1400" dirty="0"/>
                        <a:t>Modifikasyonu,</a:t>
                      </a:r>
                      <a:r>
                        <a:rPr lang="tr-TR" sz="1400" baseline="0" dirty="0"/>
                        <a:t> </a:t>
                      </a:r>
                      <a:r>
                        <a:rPr lang="tr-TR" sz="1400" dirty="0" err="1"/>
                        <a:t>Karakterizasyonu</a:t>
                      </a:r>
                      <a:r>
                        <a:rPr lang="tr-TR" sz="1400" dirty="0"/>
                        <a:t> ve</a:t>
                      </a:r>
                    </a:p>
                    <a:p>
                      <a:r>
                        <a:rPr lang="tr-TR" sz="1400" dirty="0" err="1"/>
                        <a:t>Antimikrobiyal</a:t>
                      </a:r>
                      <a:r>
                        <a:rPr lang="tr-TR" sz="1400" dirty="0"/>
                        <a:t> Aktivite</a:t>
                      </a:r>
                      <a:r>
                        <a:rPr lang="tr-TR" sz="1400" baseline="0" dirty="0"/>
                        <a:t> </a:t>
                      </a:r>
                      <a:r>
                        <a:rPr lang="tr-TR" sz="1400" dirty="0"/>
                        <a:t>Özelliklerinin</a:t>
                      </a:r>
                    </a:p>
                    <a:p>
                      <a:r>
                        <a:rPr lang="tr-TR" sz="1400" dirty="0"/>
                        <a:t>İncelenmesi</a:t>
                      </a:r>
                    </a:p>
                    <a:p>
                      <a:endParaRPr lang="tr-TR" sz="1400" dirty="0"/>
                    </a:p>
                  </a:txBody>
                  <a:tcPr/>
                </a:tc>
                <a:tc>
                  <a:txBody>
                    <a:bodyPr/>
                    <a:lstStyle/>
                    <a:p>
                      <a:r>
                        <a:rPr lang="tr-TR" sz="1400" dirty="0"/>
                        <a:t>Ümit ÇALIŞIR</a:t>
                      </a:r>
                    </a:p>
                  </a:txBody>
                  <a:tcPr/>
                </a:tc>
                <a:tc>
                  <a:txBody>
                    <a:bodyPr/>
                    <a:lstStyle/>
                    <a:p>
                      <a:r>
                        <a:rPr lang="tr-TR" sz="1400" dirty="0"/>
                        <a:t>11-01-2021 </a:t>
                      </a:r>
                    </a:p>
                  </a:txBody>
                  <a:tcPr/>
                </a:tc>
                <a:tc>
                  <a:txBody>
                    <a:bodyPr/>
                    <a:lstStyle/>
                    <a:p>
                      <a:r>
                        <a:rPr lang="tr-TR" sz="1400" dirty="0"/>
                        <a:t>11.07.2023</a:t>
                      </a:r>
                    </a:p>
                  </a:txBody>
                  <a:tcPr/>
                </a:tc>
                <a:tc>
                  <a:txBody>
                    <a:bodyPr/>
                    <a:lstStyle/>
                    <a:p>
                      <a:r>
                        <a:rPr lang="tr-TR" sz="1400" dirty="0"/>
                        <a:t>14.999,79 TL</a:t>
                      </a:r>
                    </a:p>
                  </a:txBody>
                  <a:tcPr/>
                </a:tc>
                <a:extLst>
                  <a:ext uri="{0D108BD9-81ED-4DB2-BD59-A6C34878D82A}">
                    <a16:rowId xmlns:a16="http://schemas.microsoft.com/office/drawing/2014/main" xmlns="" val="3629242301"/>
                  </a:ext>
                </a:extLst>
              </a:tr>
            </a:tbl>
          </a:graphicData>
        </a:graphic>
      </p:graphicFrame>
      <p:sp>
        <p:nvSpPr>
          <p:cNvPr id="5" name="Metin kutusu 4"/>
          <p:cNvSpPr txBox="1"/>
          <p:nvPr/>
        </p:nvSpPr>
        <p:spPr>
          <a:xfrm>
            <a:off x="1533832" y="663677"/>
            <a:ext cx="8568813" cy="369332"/>
          </a:xfrm>
          <a:prstGeom prst="rect">
            <a:avLst/>
          </a:prstGeom>
          <a:noFill/>
        </p:spPr>
        <p:txBody>
          <a:bodyPr wrap="square" rtlCol="0">
            <a:spAutoFit/>
          </a:bodyPr>
          <a:lstStyle/>
          <a:p>
            <a:pPr algn="just"/>
            <a:r>
              <a:rPr lang="tr-TR" b="1" dirty="0"/>
              <a:t>Üniversitemiz BAP Birimi Tarafından Desteklenen Bilimsel Araştırma Projelerimiz</a:t>
            </a:r>
          </a:p>
        </p:txBody>
      </p:sp>
    </p:spTree>
    <p:extLst>
      <p:ext uri="{BB962C8B-B14F-4D97-AF65-F5344CB8AC3E}">
        <p14:creationId xmlns:p14="http://schemas.microsoft.com/office/powerpoint/2010/main" xmlns="" val="2820449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76400" y="173396"/>
            <a:ext cx="10515600" cy="1325563"/>
          </a:xfrm>
        </p:spPr>
        <p:txBody>
          <a:bodyPr>
            <a:normAutofit/>
          </a:bodyPr>
          <a:lstStyle/>
          <a:p>
            <a:r>
              <a:rPr lang="tr-TR" sz="3600" b="1" dirty="0">
                <a:latin typeface="+mn-lt"/>
              </a:rPr>
              <a:t>AKADEMİK FAALİYETLER*</a:t>
            </a:r>
          </a:p>
        </p:txBody>
      </p:sp>
      <p:graphicFrame>
        <p:nvGraphicFramePr>
          <p:cNvPr id="6" name="İçerik Yer Tutucusu 3"/>
          <p:cNvGraphicFramePr>
            <a:graphicFrameLocks noGrp="1"/>
          </p:cNvGraphicFramePr>
          <p:nvPr>
            <p:ph idx="1"/>
            <p:extLst>
              <p:ext uri="{D42A27DB-BD31-4B8C-83A1-F6EECF244321}">
                <p14:modId xmlns:p14="http://schemas.microsoft.com/office/powerpoint/2010/main" xmlns="" val="70938373"/>
              </p:ext>
            </p:extLst>
          </p:nvPr>
        </p:nvGraphicFramePr>
        <p:xfrm>
          <a:off x="609600" y="1600200"/>
          <a:ext cx="10972800" cy="3708400"/>
        </p:xfrm>
        <a:graphic>
          <a:graphicData uri="http://schemas.openxmlformats.org/drawingml/2006/table">
            <a:tbl>
              <a:tblPr firstRow="1" bandRow="1">
                <a:tableStyleId>{F5AB1C69-6EDB-4FF4-983F-18BD219EF322}</a:tableStyleId>
              </a:tblPr>
              <a:tblGrid>
                <a:gridCol w="1371600">
                  <a:extLst>
                    <a:ext uri="{9D8B030D-6E8A-4147-A177-3AD203B41FA5}">
                      <a16:colId xmlns:a16="http://schemas.microsoft.com/office/drawing/2014/main" xmlns="" val="836990878"/>
                    </a:ext>
                  </a:extLst>
                </a:gridCol>
                <a:gridCol w="1371600">
                  <a:extLst>
                    <a:ext uri="{9D8B030D-6E8A-4147-A177-3AD203B41FA5}">
                      <a16:colId xmlns:a16="http://schemas.microsoft.com/office/drawing/2014/main" xmlns="" val="3419449982"/>
                    </a:ext>
                  </a:extLst>
                </a:gridCol>
                <a:gridCol w="1371600">
                  <a:extLst>
                    <a:ext uri="{9D8B030D-6E8A-4147-A177-3AD203B41FA5}">
                      <a16:colId xmlns:a16="http://schemas.microsoft.com/office/drawing/2014/main" xmlns="" val="262409417"/>
                    </a:ext>
                  </a:extLst>
                </a:gridCol>
                <a:gridCol w="1371600">
                  <a:extLst>
                    <a:ext uri="{9D8B030D-6E8A-4147-A177-3AD203B41FA5}">
                      <a16:colId xmlns:a16="http://schemas.microsoft.com/office/drawing/2014/main" xmlns="" val="1559400113"/>
                    </a:ext>
                  </a:extLst>
                </a:gridCol>
                <a:gridCol w="1371600">
                  <a:extLst>
                    <a:ext uri="{9D8B030D-6E8A-4147-A177-3AD203B41FA5}">
                      <a16:colId xmlns:a16="http://schemas.microsoft.com/office/drawing/2014/main" xmlns="" val="471014897"/>
                    </a:ext>
                  </a:extLst>
                </a:gridCol>
                <a:gridCol w="1371600">
                  <a:extLst>
                    <a:ext uri="{9D8B030D-6E8A-4147-A177-3AD203B41FA5}">
                      <a16:colId xmlns:a16="http://schemas.microsoft.com/office/drawing/2014/main" xmlns="" val="1977709567"/>
                    </a:ext>
                  </a:extLst>
                </a:gridCol>
                <a:gridCol w="1371600">
                  <a:extLst>
                    <a:ext uri="{9D8B030D-6E8A-4147-A177-3AD203B41FA5}">
                      <a16:colId xmlns:a16="http://schemas.microsoft.com/office/drawing/2014/main" xmlns="" val="973844960"/>
                    </a:ext>
                  </a:extLst>
                </a:gridCol>
                <a:gridCol w="1371600">
                  <a:extLst>
                    <a:ext uri="{9D8B030D-6E8A-4147-A177-3AD203B41FA5}">
                      <a16:colId xmlns:a16="http://schemas.microsoft.com/office/drawing/2014/main" xmlns="" val="2892715857"/>
                    </a:ext>
                  </a:extLst>
                </a:gridCol>
              </a:tblGrid>
              <a:tr h="370840">
                <a:tc>
                  <a:txBody>
                    <a:bodyPr/>
                    <a:lstStyle/>
                    <a:p>
                      <a:endParaRPr lang="tr-TR" dirty="0"/>
                    </a:p>
                  </a:txBody>
                  <a:tcPr/>
                </a:tc>
                <a:tc>
                  <a:txBody>
                    <a:bodyPr/>
                    <a:lstStyle/>
                    <a:p>
                      <a:endParaRPr lang="tr-TR" dirty="0"/>
                    </a:p>
                  </a:txBody>
                  <a:tcPr/>
                </a:tc>
                <a:tc>
                  <a:txBody>
                    <a:bodyPr/>
                    <a:lstStyle/>
                    <a:p>
                      <a:pPr algn="ctr"/>
                      <a:r>
                        <a:rPr lang="tr-TR" dirty="0"/>
                        <a:t>2020</a:t>
                      </a:r>
                    </a:p>
                  </a:txBody>
                  <a:tcPr/>
                </a:tc>
                <a:tc>
                  <a:txBody>
                    <a:bodyPr/>
                    <a:lstStyle/>
                    <a:p>
                      <a:pPr algn="ctr"/>
                      <a:r>
                        <a:rPr lang="tr-TR" dirty="0"/>
                        <a:t>2021</a:t>
                      </a:r>
                    </a:p>
                  </a:txBody>
                  <a:tcPr/>
                </a:tc>
                <a:tc>
                  <a:txBody>
                    <a:bodyPr/>
                    <a:lstStyle/>
                    <a:p>
                      <a:pPr algn="ctr"/>
                      <a:r>
                        <a:rPr lang="tr-TR" dirty="0"/>
                        <a:t>2022</a:t>
                      </a:r>
                    </a:p>
                  </a:txBody>
                  <a:tcPr/>
                </a:tc>
                <a:tc>
                  <a:txBody>
                    <a:bodyPr/>
                    <a:lstStyle/>
                    <a:p>
                      <a:pPr algn="ctr"/>
                      <a:r>
                        <a:rPr lang="tr-TR" dirty="0"/>
                        <a:t>2023</a:t>
                      </a:r>
                    </a:p>
                  </a:txBody>
                  <a:tcPr/>
                </a:tc>
                <a:tc>
                  <a:txBody>
                    <a:bodyPr/>
                    <a:lstStyle/>
                    <a:p>
                      <a:pPr algn="ctr"/>
                      <a:r>
                        <a:rPr lang="tr-TR" dirty="0"/>
                        <a:t>2024</a:t>
                      </a:r>
                    </a:p>
                  </a:txBody>
                  <a:tcPr/>
                </a:tc>
                <a:tc>
                  <a:txBody>
                    <a:bodyPr/>
                    <a:lstStyle/>
                    <a:p>
                      <a:pPr algn="ctr"/>
                      <a:r>
                        <a:rPr lang="tr-TR" dirty="0"/>
                        <a:t>Toplam</a:t>
                      </a:r>
                    </a:p>
                  </a:txBody>
                  <a:tcPr/>
                </a:tc>
                <a:extLst>
                  <a:ext uri="{0D108BD9-81ED-4DB2-BD59-A6C34878D82A}">
                    <a16:rowId xmlns:a16="http://schemas.microsoft.com/office/drawing/2014/main" xmlns="" val="3508508927"/>
                  </a:ext>
                </a:extLst>
              </a:tr>
              <a:tr h="370840">
                <a:tc rowSpan="4">
                  <a:txBody>
                    <a:bodyPr/>
                    <a:lstStyle/>
                    <a:p>
                      <a:r>
                        <a:rPr lang="tr-TR" dirty="0"/>
                        <a:t>Yayın</a:t>
                      </a:r>
                    </a:p>
                  </a:txBody>
                  <a:tcPr/>
                </a:tc>
                <a:tc>
                  <a:txBody>
                    <a:bodyPr/>
                    <a:lstStyle/>
                    <a:p>
                      <a:r>
                        <a:rPr lang="tr-TR" dirty="0"/>
                        <a:t>SCI-</a:t>
                      </a:r>
                      <a:r>
                        <a:rPr lang="tr-TR" dirty="0" err="1"/>
                        <a:t>Exp</a:t>
                      </a:r>
                      <a:endParaRPr lang="tr-TR" dirty="0"/>
                    </a:p>
                  </a:txBody>
                  <a:tcPr/>
                </a:tc>
                <a:tc>
                  <a:txBody>
                    <a:bodyPr/>
                    <a:lstStyle/>
                    <a:p>
                      <a:pPr algn="ctr"/>
                      <a:r>
                        <a:rPr lang="tr-TR" dirty="0"/>
                        <a:t>3</a:t>
                      </a:r>
                    </a:p>
                  </a:txBody>
                  <a:tcPr/>
                </a:tc>
                <a:tc>
                  <a:txBody>
                    <a:bodyPr/>
                    <a:lstStyle/>
                    <a:p>
                      <a:pPr algn="ctr"/>
                      <a:r>
                        <a:rPr lang="tr-TR" dirty="0"/>
                        <a:t>7</a:t>
                      </a:r>
                    </a:p>
                  </a:txBody>
                  <a:tcPr/>
                </a:tc>
                <a:tc>
                  <a:txBody>
                    <a:bodyPr/>
                    <a:lstStyle/>
                    <a:p>
                      <a:pPr algn="ctr"/>
                      <a:r>
                        <a:rPr lang="tr-TR" dirty="0"/>
                        <a:t>10</a:t>
                      </a:r>
                    </a:p>
                  </a:txBody>
                  <a:tcPr/>
                </a:tc>
                <a:tc>
                  <a:txBody>
                    <a:bodyPr/>
                    <a:lstStyle/>
                    <a:p>
                      <a:pPr algn="ctr"/>
                      <a:r>
                        <a:rPr lang="tr-TR" dirty="0"/>
                        <a:t>3</a:t>
                      </a:r>
                    </a:p>
                  </a:txBody>
                  <a:tcPr/>
                </a:tc>
                <a:tc>
                  <a:txBody>
                    <a:bodyPr/>
                    <a:lstStyle/>
                    <a:p>
                      <a:pPr algn="ctr"/>
                      <a:r>
                        <a:rPr lang="tr-TR" dirty="0"/>
                        <a:t>4</a:t>
                      </a:r>
                    </a:p>
                  </a:txBody>
                  <a:tcPr/>
                </a:tc>
                <a:tc>
                  <a:txBody>
                    <a:bodyPr/>
                    <a:lstStyle/>
                    <a:p>
                      <a:pPr algn="ctr"/>
                      <a:endParaRPr lang="tr-TR" dirty="0"/>
                    </a:p>
                  </a:txBody>
                  <a:tcPr/>
                </a:tc>
                <a:extLst>
                  <a:ext uri="{0D108BD9-81ED-4DB2-BD59-A6C34878D82A}">
                    <a16:rowId xmlns:a16="http://schemas.microsoft.com/office/drawing/2014/main" xmlns="" val="3589089831"/>
                  </a:ext>
                </a:extLst>
              </a:tr>
              <a:tr h="370840">
                <a:tc vMerge="1">
                  <a:txBody>
                    <a:bodyPr/>
                    <a:lstStyle/>
                    <a:p>
                      <a:endParaRPr lang="tr-TR" dirty="0"/>
                    </a:p>
                  </a:txBody>
                  <a:tcPr/>
                </a:tc>
                <a:tc>
                  <a:txBody>
                    <a:bodyPr/>
                    <a:lstStyle/>
                    <a:p>
                      <a:r>
                        <a:rPr lang="tr-TR" dirty="0"/>
                        <a:t>Alan Endeksi</a:t>
                      </a:r>
                    </a:p>
                  </a:txBody>
                  <a:tcPr/>
                </a:tc>
                <a:tc>
                  <a:txBody>
                    <a:bodyPr/>
                    <a:lstStyle/>
                    <a:p>
                      <a:pPr algn="ctr"/>
                      <a:endParaRPr lang="tr-TR"/>
                    </a:p>
                  </a:txBody>
                  <a:tcPr/>
                </a:tc>
                <a:tc>
                  <a:txBody>
                    <a:bodyPr/>
                    <a:lstStyle/>
                    <a:p>
                      <a:pPr algn="ctr"/>
                      <a:r>
                        <a:rPr lang="tr-TR" dirty="0"/>
                        <a:t>2</a:t>
                      </a:r>
                    </a:p>
                  </a:txBody>
                  <a:tcPr/>
                </a:tc>
                <a:tc>
                  <a:txBody>
                    <a:bodyPr/>
                    <a:lstStyle/>
                    <a:p>
                      <a:pPr algn="ctr"/>
                      <a:r>
                        <a:rPr lang="tr-TR" dirty="0"/>
                        <a:t>1</a:t>
                      </a:r>
                    </a:p>
                  </a:txBody>
                  <a:tcPr/>
                </a:tc>
                <a:tc>
                  <a:txBody>
                    <a:bodyPr/>
                    <a:lstStyle/>
                    <a:p>
                      <a:pPr algn="ctr"/>
                      <a:endParaRPr lang="tr-TR"/>
                    </a:p>
                  </a:txBody>
                  <a:tcPr/>
                </a:tc>
                <a:tc>
                  <a:txBody>
                    <a:bodyPr/>
                    <a:lstStyle/>
                    <a:p>
                      <a:pPr algn="ctr"/>
                      <a:endParaRPr lang="tr-TR" dirty="0"/>
                    </a:p>
                  </a:txBody>
                  <a:tcPr/>
                </a:tc>
                <a:tc>
                  <a:txBody>
                    <a:bodyPr/>
                    <a:lstStyle/>
                    <a:p>
                      <a:pPr algn="ctr"/>
                      <a:endParaRPr lang="tr-TR" dirty="0"/>
                    </a:p>
                  </a:txBody>
                  <a:tcPr/>
                </a:tc>
                <a:extLst>
                  <a:ext uri="{0D108BD9-81ED-4DB2-BD59-A6C34878D82A}">
                    <a16:rowId xmlns:a16="http://schemas.microsoft.com/office/drawing/2014/main" xmlns="" val="2496731369"/>
                  </a:ext>
                </a:extLst>
              </a:tr>
              <a:tr h="370840">
                <a:tc vMerge="1">
                  <a:txBody>
                    <a:bodyPr/>
                    <a:lstStyle/>
                    <a:p>
                      <a:endParaRPr lang="tr-TR" dirty="0"/>
                    </a:p>
                  </a:txBody>
                  <a:tcPr/>
                </a:tc>
                <a:tc>
                  <a:txBody>
                    <a:bodyPr/>
                    <a:lstStyle/>
                    <a:p>
                      <a:r>
                        <a:rPr lang="tr-TR" dirty="0"/>
                        <a:t>TR-Dizin</a:t>
                      </a:r>
                    </a:p>
                  </a:txBody>
                  <a:tcPr/>
                </a:tc>
                <a:tc>
                  <a:txBody>
                    <a:bodyPr/>
                    <a:lstStyle/>
                    <a:p>
                      <a:pPr algn="ctr"/>
                      <a:endParaRPr lang="tr-TR" dirty="0"/>
                    </a:p>
                  </a:txBody>
                  <a:tcPr/>
                </a:tc>
                <a:tc>
                  <a:txBody>
                    <a:bodyPr/>
                    <a:lstStyle/>
                    <a:p>
                      <a:pPr algn="ctr"/>
                      <a:r>
                        <a:rPr lang="tr-TR" dirty="0"/>
                        <a:t>2</a:t>
                      </a:r>
                    </a:p>
                  </a:txBody>
                  <a:tcPr/>
                </a:tc>
                <a:tc>
                  <a:txBody>
                    <a:bodyPr/>
                    <a:lstStyle/>
                    <a:p>
                      <a:pPr algn="ctr"/>
                      <a:r>
                        <a:rPr lang="tr-TR" dirty="0"/>
                        <a:t>3</a:t>
                      </a:r>
                    </a:p>
                  </a:txBody>
                  <a:tcPr/>
                </a:tc>
                <a:tc>
                  <a:txBody>
                    <a:bodyPr/>
                    <a:lstStyle/>
                    <a:p>
                      <a:pPr algn="ctr"/>
                      <a:r>
                        <a:rPr lang="tr-TR" dirty="0"/>
                        <a:t>3</a:t>
                      </a:r>
                    </a:p>
                  </a:txBody>
                  <a:tcPr/>
                </a:tc>
                <a:tc>
                  <a:txBody>
                    <a:bodyPr/>
                    <a:lstStyle/>
                    <a:p>
                      <a:pPr algn="ctr"/>
                      <a:r>
                        <a:rPr lang="tr-TR" dirty="0"/>
                        <a:t>4</a:t>
                      </a:r>
                    </a:p>
                  </a:txBody>
                  <a:tcPr/>
                </a:tc>
                <a:tc>
                  <a:txBody>
                    <a:bodyPr/>
                    <a:lstStyle/>
                    <a:p>
                      <a:pPr algn="ctr"/>
                      <a:endParaRPr lang="tr-TR" dirty="0"/>
                    </a:p>
                  </a:txBody>
                  <a:tcPr/>
                </a:tc>
                <a:extLst>
                  <a:ext uri="{0D108BD9-81ED-4DB2-BD59-A6C34878D82A}">
                    <a16:rowId xmlns:a16="http://schemas.microsoft.com/office/drawing/2014/main" xmlns="" val="528349249"/>
                  </a:ext>
                </a:extLst>
              </a:tr>
              <a:tr h="370840">
                <a:tc vMerge="1">
                  <a:txBody>
                    <a:bodyPr/>
                    <a:lstStyle/>
                    <a:p>
                      <a:endParaRPr lang="tr-TR" dirty="0"/>
                    </a:p>
                  </a:txBody>
                  <a:tcPr/>
                </a:tc>
                <a:tc>
                  <a:txBody>
                    <a:bodyPr/>
                    <a:lstStyle/>
                    <a:p>
                      <a:r>
                        <a:rPr lang="tr-TR" dirty="0"/>
                        <a:t>Diğer</a:t>
                      </a:r>
                    </a:p>
                  </a:txBody>
                  <a:tcPr/>
                </a:tc>
                <a:tc>
                  <a:txBody>
                    <a:bodyPr/>
                    <a:lstStyle/>
                    <a:p>
                      <a:pPr algn="ctr"/>
                      <a:endParaRPr lang="tr-TR"/>
                    </a:p>
                  </a:txBody>
                  <a:tcPr/>
                </a:tc>
                <a:tc>
                  <a:txBody>
                    <a:bodyPr/>
                    <a:lstStyle/>
                    <a:p>
                      <a:pPr algn="ctr"/>
                      <a:endParaRPr lang="tr-TR" dirty="0"/>
                    </a:p>
                  </a:txBody>
                  <a:tcPr/>
                </a:tc>
                <a:tc>
                  <a:txBody>
                    <a:bodyPr/>
                    <a:lstStyle/>
                    <a:p>
                      <a:pPr algn="ctr"/>
                      <a:r>
                        <a:rPr lang="tr-TR" dirty="0"/>
                        <a:t>2</a:t>
                      </a:r>
                    </a:p>
                  </a:txBody>
                  <a:tcPr/>
                </a:tc>
                <a:tc>
                  <a:txBody>
                    <a:bodyPr/>
                    <a:lstStyle/>
                    <a:p>
                      <a:pPr algn="ctr"/>
                      <a:endParaRPr lang="tr-TR" dirty="0"/>
                    </a:p>
                  </a:txBody>
                  <a:tcPr/>
                </a:tc>
                <a:tc>
                  <a:txBody>
                    <a:bodyPr/>
                    <a:lstStyle/>
                    <a:p>
                      <a:pPr algn="ctr"/>
                      <a:r>
                        <a:rPr lang="tr-TR" dirty="0"/>
                        <a:t>2</a:t>
                      </a:r>
                    </a:p>
                  </a:txBody>
                  <a:tcPr/>
                </a:tc>
                <a:tc>
                  <a:txBody>
                    <a:bodyPr/>
                    <a:lstStyle/>
                    <a:p>
                      <a:pPr algn="ctr"/>
                      <a:endParaRPr lang="tr-TR" dirty="0"/>
                    </a:p>
                  </a:txBody>
                  <a:tcPr/>
                </a:tc>
                <a:extLst>
                  <a:ext uri="{0D108BD9-81ED-4DB2-BD59-A6C34878D82A}">
                    <a16:rowId xmlns:a16="http://schemas.microsoft.com/office/drawing/2014/main" xmlns="" val="112483035"/>
                  </a:ext>
                </a:extLst>
              </a:tr>
              <a:tr h="370840">
                <a:tc rowSpan="2">
                  <a:txBody>
                    <a:bodyPr/>
                    <a:lstStyle/>
                    <a:p>
                      <a:r>
                        <a:rPr lang="tr-TR" dirty="0"/>
                        <a:t>Bildiri</a:t>
                      </a:r>
                    </a:p>
                  </a:txBody>
                  <a:tcPr/>
                </a:tc>
                <a:tc>
                  <a:txBody>
                    <a:bodyPr/>
                    <a:lstStyle/>
                    <a:p>
                      <a:r>
                        <a:rPr lang="tr-TR" dirty="0"/>
                        <a:t>Uluslararası</a:t>
                      </a:r>
                    </a:p>
                  </a:txBody>
                  <a:tcPr/>
                </a:tc>
                <a:tc>
                  <a:txBody>
                    <a:bodyPr/>
                    <a:lstStyle/>
                    <a:p>
                      <a:pPr algn="ctr"/>
                      <a:r>
                        <a:rPr lang="tr-TR" dirty="0"/>
                        <a:t>2</a:t>
                      </a:r>
                    </a:p>
                  </a:txBody>
                  <a:tcPr/>
                </a:tc>
                <a:tc>
                  <a:txBody>
                    <a:bodyPr/>
                    <a:lstStyle/>
                    <a:p>
                      <a:pPr algn="ctr"/>
                      <a:r>
                        <a:rPr lang="tr-TR" dirty="0"/>
                        <a:t>18</a:t>
                      </a:r>
                    </a:p>
                  </a:txBody>
                  <a:tcPr/>
                </a:tc>
                <a:tc>
                  <a:txBody>
                    <a:bodyPr/>
                    <a:lstStyle/>
                    <a:p>
                      <a:pPr algn="ctr"/>
                      <a:r>
                        <a:rPr lang="tr-TR" dirty="0"/>
                        <a:t>11</a:t>
                      </a:r>
                    </a:p>
                  </a:txBody>
                  <a:tcPr/>
                </a:tc>
                <a:tc>
                  <a:txBody>
                    <a:bodyPr/>
                    <a:lstStyle/>
                    <a:p>
                      <a:pPr algn="ctr"/>
                      <a:r>
                        <a:rPr lang="tr-TR" dirty="0"/>
                        <a:t>12</a:t>
                      </a:r>
                    </a:p>
                  </a:txBody>
                  <a:tcPr/>
                </a:tc>
                <a:tc>
                  <a:txBody>
                    <a:bodyPr/>
                    <a:lstStyle/>
                    <a:p>
                      <a:pPr algn="ctr"/>
                      <a:r>
                        <a:rPr lang="tr-TR" dirty="0"/>
                        <a:t>12</a:t>
                      </a:r>
                    </a:p>
                  </a:txBody>
                  <a:tcPr/>
                </a:tc>
                <a:tc>
                  <a:txBody>
                    <a:bodyPr/>
                    <a:lstStyle/>
                    <a:p>
                      <a:pPr algn="ctr"/>
                      <a:endParaRPr lang="tr-TR" dirty="0"/>
                    </a:p>
                  </a:txBody>
                  <a:tcPr/>
                </a:tc>
                <a:extLst>
                  <a:ext uri="{0D108BD9-81ED-4DB2-BD59-A6C34878D82A}">
                    <a16:rowId xmlns:a16="http://schemas.microsoft.com/office/drawing/2014/main" xmlns="" val="2064296436"/>
                  </a:ext>
                </a:extLst>
              </a:tr>
              <a:tr h="370840">
                <a:tc vMerge="1">
                  <a:txBody>
                    <a:bodyPr/>
                    <a:lstStyle/>
                    <a:p>
                      <a:endParaRPr lang="tr-TR" dirty="0"/>
                    </a:p>
                  </a:txBody>
                  <a:tcPr/>
                </a:tc>
                <a:tc>
                  <a:txBody>
                    <a:bodyPr/>
                    <a:lstStyle/>
                    <a:p>
                      <a:r>
                        <a:rPr lang="tr-TR" dirty="0"/>
                        <a:t>Ulusal</a:t>
                      </a:r>
                    </a:p>
                  </a:txBody>
                  <a:tcPr/>
                </a:tc>
                <a:tc>
                  <a:txBody>
                    <a:bodyPr/>
                    <a:lstStyle/>
                    <a:p>
                      <a:pPr algn="ctr"/>
                      <a:endParaRPr lang="tr-TR"/>
                    </a:p>
                  </a:txBody>
                  <a:tcPr/>
                </a:tc>
                <a:tc>
                  <a:txBody>
                    <a:bodyPr/>
                    <a:lstStyle/>
                    <a:p>
                      <a:pPr algn="ctr"/>
                      <a:r>
                        <a:rPr lang="tr-TR" dirty="0"/>
                        <a:t>2</a:t>
                      </a:r>
                    </a:p>
                  </a:txBody>
                  <a:tcPr/>
                </a:tc>
                <a:tc>
                  <a:txBody>
                    <a:bodyPr/>
                    <a:lstStyle/>
                    <a:p>
                      <a:pPr algn="ctr"/>
                      <a:endParaRPr lang="tr-TR"/>
                    </a:p>
                  </a:txBody>
                  <a:tcPr/>
                </a:tc>
                <a:tc>
                  <a:txBody>
                    <a:bodyPr/>
                    <a:lstStyle/>
                    <a:p>
                      <a:pPr algn="ctr"/>
                      <a:endParaRPr lang="tr-TR" dirty="0"/>
                    </a:p>
                  </a:txBody>
                  <a:tcPr/>
                </a:tc>
                <a:tc>
                  <a:txBody>
                    <a:bodyPr/>
                    <a:lstStyle/>
                    <a:p>
                      <a:pPr algn="ctr"/>
                      <a:endParaRPr lang="tr-TR" dirty="0"/>
                    </a:p>
                  </a:txBody>
                  <a:tcPr/>
                </a:tc>
                <a:tc>
                  <a:txBody>
                    <a:bodyPr/>
                    <a:lstStyle/>
                    <a:p>
                      <a:pPr algn="ctr"/>
                      <a:endParaRPr lang="tr-TR" dirty="0"/>
                    </a:p>
                  </a:txBody>
                  <a:tcPr/>
                </a:tc>
                <a:extLst>
                  <a:ext uri="{0D108BD9-81ED-4DB2-BD59-A6C34878D82A}">
                    <a16:rowId xmlns:a16="http://schemas.microsoft.com/office/drawing/2014/main" xmlns="" val="4286862456"/>
                  </a:ext>
                </a:extLst>
              </a:tr>
              <a:tr h="370840">
                <a:tc rowSpan="2">
                  <a:txBody>
                    <a:bodyPr/>
                    <a:lstStyle/>
                    <a:p>
                      <a:r>
                        <a:rPr lang="tr-TR" dirty="0"/>
                        <a:t>Kitap/ Kitap Bölümü</a:t>
                      </a:r>
                    </a:p>
                  </a:txBody>
                  <a:tcPr/>
                </a:tc>
                <a:tc>
                  <a:txBody>
                    <a:bodyPr/>
                    <a:lstStyle/>
                    <a:p>
                      <a:r>
                        <a:rPr lang="tr-TR" dirty="0"/>
                        <a:t>Uluslararası</a:t>
                      </a:r>
                    </a:p>
                  </a:txBody>
                  <a:tcPr/>
                </a:tc>
                <a:tc>
                  <a:txBody>
                    <a:bodyPr/>
                    <a:lstStyle/>
                    <a:p>
                      <a:pPr algn="ctr"/>
                      <a:endParaRPr lang="tr-TR"/>
                    </a:p>
                  </a:txBody>
                  <a:tcPr/>
                </a:tc>
                <a:tc>
                  <a:txBody>
                    <a:bodyPr/>
                    <a:lstStyle/>
                    <a:p>
                      <a:pPr algn="ctr"/>
                      <a:endParaRPr lang="tr-TR" dirty="0"/>
                    </a:p>
                  </a:txBody>
                  <a:tcPr/>
                </a:tc>
                <a:tc>
                  <a:txBody>
                    <a:bodyPr/>
                    <a:lstStyle/>
                    <a:p>
                      <a:pPr algn="ctr"/>
                      <a:endParaRPr lang="tr-TR"/>
                    </a:p>
                  </a:txBody>
                  <a:tcPr/>
                </a:tc>
                <a:tc>
                  <a:txBody>
                    <a:bodyPr/>
                    <a:lstStyle/>
                    <a:p>
                      <a:pPr algn="ctr"/>
                      <a:r>
                        <a:rPr lang="tr-TR" dirty="0"/>
                        <a:t>1</a:t>
                      </a:r>
                    </a:p>
                  </a:txBody>
                  <a:tcPr/>
                </a:tc>
                <a:tc>
                  <a:txBody>
                    <a:bodyPr/>
                    <a:lstStyle/>
                    <a:p>
                      <a:pPr algn="ctr"/>
                      <a:endParaRPr lang="tr-TR" dirty="0"/>
                    </a:p>
                  </a:txBody>
                  <a:tcPr/>
                </a:tc>
                <a:tc>
                  <a:txBody>
                    <a:bodyPr/>
                    <a:lstStyle/>
                    <a:p>
                      <a:pPr algn="ctr"/>
                      <a:endParaRPr lang="tr-TR" dirty="0"/>
                    </a:p>
                  </a:txBody>
                  <a:tcPr/>
                </a:tc>
                <a:extLst>
                  <a:ext uri="{0D108BD9-81ED-4DB2-BD59-A6C34878D82A}">
                    <a16:rowId xmlns:a16="http://schemas.microsoft.com/office/drawing/2014/main" xmlns="" val="760242674"/>
                  </a:ext>
                </a:extLst>
              </a:tr>
              <a:tr h="370840">
                <a:tc vMerge="1">
                  <a:txBody>
                    <a:bodyPr/>
                    <a:lstStyle/>
                    <a:p>
                      <a:endParaRPr lang="tr-TR" dirty="0"/>
                    </a:p>
                  </a:txBody>
                  <a:tcPr/>
                </a:tc>
                <a:tc>
                  <a:txBody>
                    <a:bodyPr/>
                    <a:lstStyle/>
                    <a:p>
                      <a:r>
                        <a:rPr lang="tr-TR" dirty="0"/>
                        <a:t>Ulusal</a:t>
                      </a:r>
                    </a:p>
                  </a:txBody>
                  <a:tcPr/>
                </a:tc>
                <a:tc>
                  <a:txBody>
                    <a:bodyPr/>
                    <a:lstStyle/>
                    <a:p>
                      <a:pPr algn="ctr"/>
                      <a:endParaRPr lang="tr-TR" dirty="0"/>
                    </a:p>
                  </a:txBody>
                  <a:tcPr/>
                </a:tc>
                <a:tc>
                  <a:txBody>
                    <a:bodyPr/>
                    <a:lstStyle/>
                    <a:p>
                      <a:pPr algn="ctr"/>
                      <a:endParaRPr lang="tr-TR" dirty="0"/>
                    </a:p>
                  </a:txBody>
                  <a:tcPr/>
                </a:tc>
                <a:tc>
                  <a:txBody>
                    <a:bodyPr/>
                    <a:lstStyle/>
                    <a:p>
                      <a:pPr algn="ctr"/>
                      <a:endParaRPr lang="tr-TR" dirty="0"/>
                    </a:p>
                  </a:txBody>
                  <a:tcPr/>
                </a:tc>
                <a:tc>
                  <a:txBody>
                    <a:bodyPr/>
                    <a:lstStyle/>
                    <a:p>
                      <a:pPr algn="ctr"/>
                      <a:endParaRPr lang="tr-TR" dirty="0"/>
                    </a:p>
                  </a:txBody>
                  <a:tcPr/>
                </a:tc>
                <a:tc>
                  <a:txBody>
                    <a:bodyPr/>
                    <a:lstStyle/>
                    <a:p>
                      <a:pPr algn="ctr"/>
                      <a:r>
                        <a:rPr lang="tr-TR" dirty="0"/>
                        <a:t>1</a:t>
                      </a:r>
                    </a:p>
                  </a:txBody>
                  <a:tcPr/>
                </a:tc>
                <a:tc>
                  <a:txBody>
                    <a:bodyPr/>
                    <a:lstStyle/>
                    <a:p>
                      <a:pPr algn="ctr"/>
                      <a:endParaRPr lang="tr-TR" dirty="0"/>
                    </a:p>
                  </a:txBody>
                  <a:tcPr/>
                </a:tc>
                <a:extLst>
                  <a:ext uri="{0D108BD9-81ED-4DB2-BD59-A6C34878D82A}">
                    <a16:rowId xmlns:a16="http://schemas.microsoft.com/office/drawing/2014/main" xmlns="" val="963049121"/>
                  </a:ext>
                </a:extLst>
              </a:tr>
              <a:tr h="370840">
                <a:tc>
                  <a:txBody>
                    <a:bodyPr/>
                    <a:lstStyle/>
                    <a:p>
                      <a:r>
                        <a:rPr lang="tr-TR" dirty="0"/>
                        <a:t>Atıf</a:t>
                      </a:r>
                    </a:p>
                  </a:txBody>
                  <a:tcPr/>
                </a:tc>
                <a:tc>
                  <a:txBody>
                    <a:bodyPr/>
                    <a:lstStyle/>
                    <a:p>
                      <a:endParaRPr lang="tr-TR" dirty="0"/>
                    </a:p>
                  </a:txBody>
                  <a:tcPr/>
                </a:tc>
                <a:tc>
                  <a:txBody>
                    <a:bodyPr/>
                    <a:lstStyle/>
                    <a:p>
                      <a:pPr algn="ctr"/>
                      <a:r>
                        <a:rPr lang="tr-TR" dirty="0"/>
                        <a:t>66</a:t>
                      </a:r>
                    </a:p>
                  </a:txBody>
                  <a:tcPr/>
                </a:tc>
                <a:tc>
                  <a:txBody>
                    <a:bodyPr/>
                    <a:lstStyle/>
                    <a:p>
                      <a:pPr algn="ctr"/>
                      <a:r>
                        <a:rPr lang="tr-TR" dirty="0"/>
                        <a:t>60</a:t>
                      </a:r>
                    </a:p>
                  </a:txBody>
                  <a:tcPr/>
                </a:tc>
                <a:tc>
                  <a:txBody>
                    <a:bodyPr/>
                    <a:lstStyle/>
                    <a:p>
                      <a:pPr algn="ctr"/>
                      <a:r>
                        <a:rPr lang="tr-TR" dirty="0"/>
                        <a:t>108</a:t>
                      </a:r>
                    </a:p>
                  </a:txBody>
                  <a:tcPr/>
                </a:tc>
                <a:tc>
                  <a:txBody>
                    <a:bodyPr/>
                    <a:lstStyle/>
                    <a:p>
                      <a:pPr algn="ctr"/>
                      <a:r>
                        <a:rPr lang="tr-TR" dirty="0"/>
                        <a:t>96</a:t>
                      </a:r>
                    </a:p>
                  </a:txBody>
                  <a:tcPr/>
                </a:tc>
                <a:tc>
                  <a:txBody>
                    <a:bodyPr/>
                    <a:lstStyle/>
                    <a:p>
                      <a:pPr algn="ctr"/>
                      <a:r>
                        <a:rPr lang="tr-TR" dirty="0"/>
                        <a:t>151</a:t>
                      </a:r>
                    </a:p>
                  </a:txBody>
                  <a:tcPr/>
                </a:tc>
                <a:tc>
                  <a:txBody>
                    <a:bodyPr/>
                    <a:lstStyle/>
                    <a:p>
                      <a:pPr algn="ctr"/>
                      <a:endParaRPr lang="tr-TR" dirty="0"/>
                    </a:p>
                  </a:txBody>
                  <a:tcPr/>
                </a:tc>
                <a:extLst>
                  <a:ext uri="{0D108BD9-81ED-4DB2-BD59-A6C34878D82A}">
                    <a16:rowId xmlns:a16="http://schemas.microsoft.com/office/drawing/2014/main" xmlns="" val="932924646"/>
                  </a:ext>
                </a:extLst>
              </a:tr>
            </a:tbl>
          </a:graphicData>
        </a:graphic>
      </p:graphicFrame>
      <p:sp>
        <p:nvSpPr>
          <p:cNvPr id="7" name="Metin kutusu 6"/>
          <p:cNvSpPr txBox="1"/>
          <p:nvPr/>
        </p:nvSpPr>
        <p:spPr>
          <a:xfrm>
            <a:off x="2403987" y="5663381"/>
            <a:ext cx="6179575" cy="369332"/>
          </a:xfrm>
          <a:prstGeom prst="rect">
            <a:avLst/>
          </a:prstGeom>
          <a:noFill/>
        </p:spPr>
        <p:txBody>
          <a:bodyPr wrap="square" rtlCol="0">
            <a:spAutoFit/>
          </a:bodyPr>
          <a:lstStyle/>
          <a:p>
            <a:r>
              <a:rPr lang="tr-TR" dirty="0"/>
              <a:t>* Son 5 yılda yapılan akademik çalışmalar</a:t>
            </a:r>
          </a:p>
        </p:txBody>
      </p:sp>
    </p:spTree>
    <p:extLst>
      <p:ext uri="{BB962C8B-B14F-4D97-AF65-F5344CB8AC3E}">
        <p14:creationId xmlns:p14="http://schemas.microsoft.com/office/powerpoint/2010/main" xmlns="" val="1401826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32440" y="571019"/>
            <a:ext cx="7968760" cy="538896"/>
          </a:xfrm>
        </p:spPr>
        <p:txBody>
          <a:bodyPr>
            <a:normAutofit fontScale="90000"/>
          </a:bodyPr>
          <a:lstStyle/>
          <a:p>
            <a:r>
              <a:rPr lang="da-DK" sz="2400" b="1" dirty="0"/>
              <a:t>2024 yılı için belirlenen stratejik hedefler</a:t>
            </a:r>
            <a:r>
              <a:rPr lang="tr-TR" sz="2400" b="1" dirty="0"/>
              <a:t> ve gerçekleşme oranları</a:t>
            </a:r>
          </a:p>
        </p:txBody>
      </p:sp>
      <p:graphicFrame>
        <p:nvGraphicFramePr>
          <p:cNvPr id="3" name="Tablo 2"/>
          <p:cNvGraphicFramePr>
            <a:graphicFrameLocks noGrp="1"/>
          </p:cNvGraphicFramePr>
          <p:nvPr>
            <p:extLst>
              <p:ext uri="{D42A27DB-BD31-4B8C-83A1-F6EECF244321}">
                <p14:modId xmlns:p14="http://schemas.microsoft.com/office/powerpoint/2010/main" xmlns="" val="3237967528"/>
              </p:ext>
            </p:extLst>
          </p:nvPr>
        </p:nvGraphicFramePr>
        <p:xfrm>
          <a:off x="457200" y="1345889"/>
          <a:ext cx="10884310" cy="3876017"/>
        </p:xfrm>
        <a:graphic>
          <a:graphicData uri="http://schemas.openxmlformats.org/drawingml/2006/table">
            <a:tbl>
              <a:tblPr firstRow="1" firstCol="1" bandRow="1">
                <a:tableStyleId>{F5AB1C69-6EDB-4FF4-983F-18BD219EF322}</a:tableStyleId>
              </a:tblPr>
              <a:tblGrid>
                <a:gridCol w="598702">
                  <a:extLst>
                    <a:ext uri="{9D8B030D-6E8A-4147-A177-3AD203B41FA5}">
                      <a16:colId xmlns:a16="http://schemas.microsoft.com/office/drawing/2014/main" xmlns="" val="2338511520"/>
                    </a:ext>
                  </a:extLst>
                </a:gridCol>
                <a:gridCol w="6215053">
                  <a:extLst>
                    <a:ext uri="{9D8B030D-6E8A-4147-A177-3AD203B41FA5}">
                      <a16:colId xmlns:a16="http://schemas.microsoft.com/office/drawing/2014/main" xmlns="" val="3965961017"/>
                    </a:ext>
                  </a:extLst>
                </a:gridCol>
                <a:gridCol w="870155">
                  <a:extLst>
                    <a:ext uri="{9D8B030D-6E8A-4147-A177-3AD203B41FA5}">
                      <a16:colId xmlns:a16="http://schemas.microsoft.com/office/drawing/2014/main" xmlns="" val="1493980262"/>
                    </a:ext>
                  </a:extLst>
                </a:gridCol>
                <a:gridCol w="1238864">
                  <a:extLst>
                    <a:ext uri="{9D8B030D-6E8A-4147-A177-3AD203B41FA5}">
                      <a16:colId xmlns:a16="http://schemas.microsoft.com/office/drawing/2014/main" xmlns="" val="840769566"/>
                    </a:ext>
                  </a:extLst>
                </a:gridCol>
                <a:gridCol w="1961536">
                  <a:extLst>
                    <a:ext uri="{9D8B030D-6E8A-4147-A177-3AD203B41FA5}">
                      <a16:colId xmlns:a16="http://schemas.microsoft.com/office/drawing/2014/main" xmlns="" val="1271651009"/>
                    </a:ext>
                  </a:extLst>
                </a:gridCol>
              </a:tblGrid>
              <a:tr h="335427">
                <a:tc>
                  <a:txBody>
                    <a:bodyPr/>
                    <a:lstStyle/>
                    <a:p>
                      <a:pPr algn="ctr">
                        <a:lnSpc>
                          <a:spcPct val="107000"/>
                        </a:lnSpc>
                        <a:spcAft>
                          <a:spcPts val="0"/>
                        </a:spcAft>
                      </a:pPr>
                      <a:r>
                        <a:rPr lang="tr-TR" sz="1400" dirty="0" err="1">
                          <a:solidFill>
                            <a:schemeClr val="accent1">
                              <a:lumMod val="50000"/>
                            </a:schemeClr>
                          </a:solidFill>
                          <a:effectLst/>
                        </a:rPr>
                        <a:t>S.No</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solidFill>
                            <a:schemeClr val="accent1">
                              <a:lumMod val="50000"/>
                            </a:schemeClr>
                          </a:solidFill>
                          <a:effectLst/>
                        </a:rPr>
                        <a:t>Faaliyet Adı</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solidFill>
                            <a:schemeClr val="accent1">
                              <a:lumMod val="50000"/>
                            </a:schemeClr>
                          </a:solidFill>
                          <a:effectLst/>
                        </a:rPr>
                        <a:t>Hedef Sayı</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solidFill>
                            <a:schemeClr val="accent1">
                              <a:lumMod val="50000"/>
                            </a:schemeClr>
                          </a:solidFill>
                          <a:effectLst/>
                        </a:rPr>
                        <a:t>Gerçekleşen</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solidFill>
                            <a:schemeClr val="accent1">
                              <a:lumMod val="50000"/>
                            </a:schemeClr>
                          </a:solidFill>
                          <a:effectLst/>
                        </a:rPr>
                        <a:t>Gerçekleşme Oranı (%)</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025875445"/>
                  </a:ext>
                </a:extLst>
              </a:tr>
              <a:tr h="557288">
                <a:tc>
                  <a:txBody>
                    <a:bodyPr/>
                    <a:lstStyle/>
                    <a:p>
                      <a:pPr algn="ctr">
                        <a:lnSpc>
                          <a:spcPct val="107000"/>
                        </a:lnSpc>
                        <a:spcAft>
                          <a:spcPts val="0"/>
                        </a:spcAft>
                      </a:pPr>
                      <a:r>
                        <a:rPr lang="tr-TR" sz="1400" dirty="0">
                          <a:solidFill>
                            <a:schemeClr val="accent1">
                              <a:lumMod val="50000"/>
                            </a:schemeClr>
                          </a:solidFill>
                          <a:effectLst/>
                        </a:rPr>
                        <a:t>1</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tr-TR" sz="1400" dirty="0">
                          <a:effectLst/>
                        </a:rPr>
                        <a:t>Merkezimiz yönetim kadrosu tarafından paydaş kurum veya kuruluşlara en az 1 tane Teknik Gezi düzenlenmesi.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rPr>
                        <a:t>1</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rPr>
                        <a:t>2</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rPr>
                        <a:t>200</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064049538"/>
                  </a:ext>
                </a:extLst>
              </a:tr>
              <a:tr h="530942">
                <a:tc>
                  <a:txBody>
                    <a:bodyPr/>
                    <a:lstStyle/>
                    <a:p>
                      <a:pPr algn="ctr">
                        <a:lnSpc>
                          <a:spcPct val="107000"/>
                        </a:lnSpc>
                        <a:spcAft>
                          <a:spcPts val="0"/>
                        </a:spcAft>
                      </a:pPr>
                      <a:r>
                        <a:rPr lang="tr-TR" sz="1400" dirty="0">
                          <a:solidFill>
                            <a:schemeClr val="accent1">
                              <a:lumMod val="50000"/>
                            </a:schemeClr>
                          </a:solidFill>
                          <a:effectLst/>
                        </a:rPr>
                        <a:t>2</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tr-TR" sz="1400" dirty="0">
                          <a:effectLst/>
                        </a:rPr>
                        <a:t>Stajyer öğrencilerin ders dönemi/tatil dönemi stajlarının aksatılmadan ve başarılı bir şekilde tamamlanmasına olanak sağlanması.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latin typeface="+mn-lt"/>
                          <a:ea typeface="+mn-ea"/>
                          <a:cs typeface="+mn-cs"/>
                        </a:rPr>
                        <a:t>4</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rPr>
                        <a:t>3</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rPr>
                        <a:t>80</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174573843"/>
                  </a:ext>
                </a:extLst>
              </a:tr>
              <a:tr h="497387">
                <a:tc>
                  <a:txBody>
                    <a:bodyPr/>
                    <a:lstStyle/>
                    <a:p>
                      <a:pPr algn="ctr">
                        <a:lnSpc>
                          <a:spcPct val="107000"/>
                        </a:lnSpc>
                        <a:spcAft>
                          <a:spcPts val="0"/>
                        </a:spcAft>
                      </a:pPr>
                      <a:r>
                        <a:rPr lang="tr-TR" sz="1400" dirty="0">
                          <a:solidFill>
                            <a:schemeClr val="accent1">
                              <a:lumMod val="50000"/>
                            </a:schemeClr>
                          </a:solidFill>
                          <a:effectLst/>
                        </a:rPr>
                        <a:t>3</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tr-TR" sz="1400">
                          <a:effectLst/>
                        </a:rPr>
                        <a:t>Talep edilen analizlere yönelik yeni yöntemlerin geliştirilerek analiz kalemlerine eklenmesi.</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rPr>
                        <a:t>4</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rPr>
                        <a:t>3</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rPr>
                        <a:t>75</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688450885"/>
                  </a:ext>
                </a:extLst>
              </a:tr>
              <a:tr h="564497">
                <a:tc>
                  <a:txBody>
                    <a:bodyPr/>
                    <a:lstStyle/>
                    <a:p>
                      <a:pPr algn="ctr">
                        <a:lnSpc>
                          <a:spcPct val="107000"/>
                        </a:lnSpc>
                        <a:spcAft>
                          <a:spcPts val="0"/>
                        </a:spcAft>
                      </a:pPr>
                      <a:r>
                        <a:rPr lang="tr-TR" sz="1400" dirty="0">
                          <a:solidFill>
                            <a:schemeClr val="accent1">
                              <a:lumMod val="50000"/>
                            </a:schemeClr>
                          </a:solidFill>
                          <a:effectLst/>
                        </a:rPr>
                        <a:t>4</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tr-TR" sz="1400" dirty="0">
                          <a:effectLst/>
                        </a:rPr>
                        <a:t>Enflasyon oranları göz önünde bulundurularak Merkezimizin gelirinin bir önceki yıla oranla en az yüzde 25 artışı.</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latin typeface="Calibri" panose="020F0502020204030204" pitchFamily="34" charset="0"/>
                          <a:ea typeface="Calibri" panose="020F0502020204030204" pitchFamily="34" charset="0"/>
                          <a:cs typeface="Times New Roman" panose="02020603050405020304" pitchFamily="18" charset="0"/>
                        </a:rPr>
                        <a:t>299053</a:t>
                      </a:r>
                    </a:p>
                  </a:txBody>
                  <a:tcPr marL="68580" marR="68580" marT="0" marB="0" anchor="ctr"/>
                </a:tc>
                <a:tc>
                  <a:txBody>
                    <a:bodyPr/>
                    <a:lstStyle/>
                    <a:p>
                      <a:pPr algn="ctr">
                        <a:lnSpc>
                          <a:spcPct val="107000"/>
                        </a:lnSpc>
                        <a:spcAft>
                          <a:spcPts val="0"/>
                        </a:spcAft>
                      </a:pPr>
                      <a:r>
                        <a:rPr lang="tr-TR" sz="1400" dirty="0">
                          <a:effectLst/>
                          <a:latin typeface="Calibri" panose="020F0502020204030204" pitchFamily="34" charset="0"/>
                          <a:ea typeface="Calibri" panose="020F0502020204030204" pitchFamily="34" charset="0"/>
                          <a:cs typeface="Times New Roman" panose="02020603050405020304" pitchFamily="18" charset="0"/>
                        </a:rPr>
                        <a:t>500940</a:t>
                      </a:r>
                    </a:p>
                  </a:txBody>
                  <a:tcPr marL="68580" marR="68580" marT="0" marB="0" anchor="ctr"/>
                </a:tc>
                <a:tc>
                  <a:txBody>
                    <a:bodyPr/>
                    <a:lstStyle/>
                    <a:p>
                      <a:pPr algn="ctr">
                        <a:lnSpc>
                          <a:spcPct val="107000"/>
                        </a:lnSpc>
                        <a:spcAft>
                          <a:spcPts val="0"/>
                        </a:spcAft>
                      </a:pPr>
                      <a:r>
                        <a:rPr lang="tr-TR" sz="1400" dirty="0">
                          <a:effectLst/>
                          <a:latin typeface="Calibri" panose="020F0502020204030204" pitchFamily="34" charset="0"/>
                          <a:ea typeface="Calibri" panose="020F0502020204030204" pitchFamily="34" charset="0"/>
                          <a:cs typeface="Times New Roman" panose="02020603050405020304" pitchFamily="18" charset="0"/>
                        </a:rPr>
                        <a:t>109</a:t>
                      </a:r>
                    </a:p>
                  </a:txBody>
                  <a:tcPr marL="68580" marR="68580" marT="0" marB="0" anchor="ctr"/>
                </a:tc>
                <a:extLst>
                  <a:ext uri="{0D108BD9-81ED-4DB2-BD59-A6C34878D82A}">
                    <a16:rowId xmlns:a16="http://schemas.microsoft.com/office/drawing/2014/main" xmlns="" val="4130527405"/>
                  </a:ext>
                </a:extLst>
              </a:tr>
              <a:tr h="604683">
                <a:tc>
                  <a:txBody>
                    <a:bodyPr/>
                    <a:lstStyle/>
                    <a:p>
                      <a:pPr algn="ctr">
                        <a:lnSpc>
                          <a:spcPct val="107000"/>
                        </a:lnSpc>
                        <a:spcAft>
                          <a:spcPts val="0"/>
                        </a:spcAft>
                      </a:pPr>
                      <a:r>
                        <a:rPr lang="tr-TR" sz="1400" dirty="0">
                          <a:solidFill>
                            <a:schemeClr val="accent1">
                              <a:lumMod val="50000"/>
                            </a:schemeClr>
                          </a:solidFill>
                          <a:effectLst/>
                        </a:rPr>
                        <a:t>5</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tr-TR" sz="1400" dirty="0">
                          <a:effectLst/>
                        </a:rPr>
                        <a:t>En çok talep edilen bazı analizlerle ilgili akademik personelimiz tarafından araştırmacılara yönelik seminer</a:t>
                      </a:r>
                      <a:r>
                        <a:rPr lang="tr-TR" sz="1400" baseline="0" dirty="0">
                          <a:effectLst/>
                        </a:rPr>
                        <a:t> vb.</a:t>
                      </a:r>
                      <a:r>
                        <a:rPr lang="tr-TR" sz="1400" dirty="0">
                          <a:effectLst/>
                        </a:rPr>
                        <a:t> faaliyetlerin düzenlenmesi.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a:effectLst/>
                        </a:rPr>
                        <a:t>1</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a:effectLst/>
                        </a:rPr>
                        <a:t>0</a:t>
                      </a:r>
                      <a:endParaRPr lang="tr-TR"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rPr>
                        <a:t>0</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820190616"/>
                  </a:ext>
                </a:extLst>
              </a:tr>
              <a:tr h="634181">
                <a:tc>
                  <a:txBody>
                    <a:bodyPr/>
                    <a:lstStyle/>
                    <a:p>
                      <a:pPr algn="ctr">
                        <a:lnSpc>
                          <a:spcPct val="107000"/>
                        </a:lnSpc>
                        <a:spcAft>
                          <a:spcPts val="0"/>
                        </a:spcAft>
                      </a:pPr>
                      <a:r>
                        <a:rPr lang="tr-TR" sz="1400" dirty="0">
                          <a:solidFill>
                            <a:schemeClr val="accent1">
                              <a:lumMod val="50000"/>
                            </a:schemeClr>
                          </a:solidFill>
                          <a:effectLst/>
                        </a:rPr>
                        <a:t>6</a:t>
                      </a:r>
                      <a:endParaRPr lang="tr-TR" sz="14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tr-TR" sz="1400" dirty="0">
                          <a:effectLst/>
                          <a:latin typeface="Calibri" panose="020F0502020204030204" pitchFamily="34" charset="0"/>
                          <a:ea typeface="Calibri" panose="020F0502020204030204" pitchFamily="34" charset="0"/>
                          <a:cs typeface="Times New Roman" panose="02020603050405020304" pitchFamily="18" charset="0"/>
                        </a:rPr>
                        <a:t>Merkezin mevcut veya oluşabilecek sorunlarının</a:t>
                      </a:r>
                      <a:r>
                        <a:rPr lang="tr-TR" sz="1400" baseline="0" dirty="0">
                          <a:effectLst/>
                          <a:latin typeface="Calibri" panose="020F0502020204030204" pitchFamily="34" charset="0"/>
                          <a:ea typeface="Calibri" panose="020F0502020204030204" pitchFamily="34" charset="0"/>
                          <a:cs typeface="Times New Roman" panose="02020603050405020304" pitchFamily="18" charset="0"/>
                        </a:rPr>
                        <a:t> görüşülmesi </a:t>
                      </a:r>
                      <a:r>
                        <a:rPr lang="tr-TR" sz="1400" dirty="0">
                          <a:effectLst/>
                          <a:latin typeface="Calibri" panose="020F0502020204030204" pitchFamily="34" charset="0"/>
                          <a:ea typeface="Calibri" panose="020F0502020204030204" pitchFamily="34" charset="0"/>
                          <a:cs typeface="Times New Roman" panose="02020603050405020304" pitchFamily="18" charset="0"/>
                        </a:rPr>
                        <a:t>için düzenli toplantıların yapılması.</a:t>
                      </a:r>
                    </a:p>
                    <a:p>
                      <a:pPr algn="just">
                        <a:lnSpc>
                          <a:spcPct val="107000"/>
                        </a:lnSpc>
                        <a:spcAft>
                          <a:spcPts val="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tc>
                <a:tc>
                  <a:txBody>
                    <a:bodyPr/>
                    <a:lstStyle/>
                    <a:p>
                      <a:pPr algn="ctr">
                        <a:lnSpc>
                          <a:spcPct val="107000"/>
                        </a:lnSpc>
                        <a:spcAft>
                          <a:spcPts val="0"/>
                        </a:spcAft>
                      </a:pPr>
                      <a:r>
                        <a:rPr lang="tr-TR" sz="140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nchor="ctr"/>
                </a:tc>
                <a:tc>
                  <a:txBody>
                    <a:bodyPr/>
                    <a:lstStyle/>
                    <a:p>
                      <a:pPr algn="ctr">
                        <a:lnSpc>
                          <a:spcPct val="107000"/>
                        </a:lnSpc>
                        <a:spcAft>
                          <a:spcPts val="0"/>
                        </a:spcAft>
                      </a:pPr>
                      <a:r>
                        <a:rPr lang="tr-TR" sz="1400" dirty="0">
                          <a:effectLst/>
                          <a:latin typeface="Calibri" panose="020F0502020204030204" pitchFamily="34" charset="0"/>
                          <a:ea typeface="Calibri" panose="020F0502020204030204" pitchFamily="34" charset="0"/>
                          <a:cs typeface="Times New Roman" panose="02020603050405020304" pitchFamily="18" charset="0"/>
                        </a:rPr>
                        <a:t>167</a:t>
                      </a:r>
                    </a:p>
                  </a:txBody>
                  <a:tcPr marL="68580" marR="68580" marT="0" marB="0" anchor="ctr"/>
                </a:tc>
                <a:extLst>
                  <a:ext uri="{0D108BD9-81ED-4DB2-BD59-A6C34878D82A}">
                    <a16:rowId xmlns:a16="http://schemas.microsoft.com/office/drawing/2014/main" xmlns="" val="1387435750"/>
                  </a:ext>
                </a:extLst>
              </a:tr>
            </a:tbl>
          </a:graphicData>
        </a:graphic>
      </p:graphicFrame>
    </p:spTree>
    <p:extLst>
      <p:ext uri="{BB962C8B-B14F-4D97-AF65-F5344CB8AC3E}">
        <p14:creationId xmlns:p14="http://schemas.microsoft.com/office/powerpoint/2010/main" xmlns="" val="3120734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16626" y="158647"/>
            <a:ext cx="10515600" cy="1325563"/>
          </a:xfrm>
        </p:spPr>
        <p:txBody>
          <a:bodyPr/>
          <a:lstStyle/>
          <a:p>
            <a:r>
              <a:rPr lang="da-DK" sz="2200" b="1" dirty="0">
                <a:solidFill>
                  <a:prstClr val="black"/>
                </a:solidFill>
              </a:rPr>
              <a:t>202</a:t>
            </a:r>
            <a:r>
              <a:rPr lang="tr-TR" sz="2200" b="1" dirty="0">
                <a:solidFill>
                  <a:prstClr val="black"/>
                </a:solidFill>
              </a:rPr>
              <a:t>5</a:t>
            </a:r>
            <a:r>
              <a:rPr lang="da-DK" sz="2200" b="1" dirty="0">
                <a:solidFill>
                  <a:prstClr val="black"/>
                </a:solidFill>
              </a:rPr>
              <a:t> yılı için belirlenen stratejik hedefler</a:t>
            </a:r>
            <a:r>
              <a:rPr lang="tr-TR" sz="2200" b="1" dirty="0">
                <a:solidFill>
                  <a:prstClr val="black"/>
                </a:solidFill>
              </a:rPr>
              <a:t> </a:t>
            </a:r>
            <a:endParaRPr lang="tr-TR" dirty="0"/>
          </a:p>
        </p:txBody>
      </p:sp>
      <p:graphicFrame>
        <p:nvGraphicFramePr>
          <p:cNvPr id="4" name="Tablo 3"/>
          <p:cNvGraphicFramePr>
            <a:graphicFrameLocks noGrp="1"/>
          </p:cNvGraphicFramePr>
          <p:nvPr>
            <p:extLst>
              <p:ext uri="{D42A27DB-BD31-4B8C-83A1-F6EECF244321}">
                <p14:modId xmlns:p14="http://schemas.microsoft.com/office/powerpoint/2010/main" xmlns="" val="1601331348"/>
              </p:ext>
            </p:extLst>
          </p:nvPr>
        </p:nvGraphicFramePr>
        <p:xfrm>
          <a:off x="162232" y="1050030"/>
          <a:ext cx="11869994" cy="5807970"/>
        </p:xfrm>
        <a:graphic>
          <a:graphicData uri="http://schemas.openxmlformats.org/drawingml/2006/table">
            <a:tbl>
              <a:tblPr firstRow="1" bandRow="1">
                <a:tableStyleId>{F5AB1C69-6EDB-4FF4-983F-18BD219EF322}</a:tableStyleId>
              </a:tblPr>
              <a:tblGrid>
                <a:gridCol w="3640038">
                  <a:extLst>
                    <a:ext uri="{9D8B030D-6E8A-4147-A177-3AD203B41FA5}">
                      <a16:colId xmlns:a16="http://schemas.microsoft.com/office/drawing/2014/main" xmlns="" val="1254511158"/>
                    </a:ext>
                  </a:extLst>
                </a:gridCol>
                <a:gridCol w="8229956">
                  <a:extLst>
                    <a:ext uri="{9D8B030D-6E8A-4147-A177-3AD203B41FA5}">
                      <a16:colId xmlns:a16="http://schemas.microsoft.com/office/drawing/2014/main" xmlns="" val="927981922"/>
                    </a:ext>
                  </a:extLst>
                </a:gridCol>
              </a:tblGrid>
              <a:tr h="504450">
                <a:tc>
                  <a:txBody>
                    <a:bodyPr/>
                    <a:lstStyle/>
                    <a:p>
                      <a:r>
                        <a:rPr lang="tr-TR" dirty="0"/>
                        <a:t>Hedef Kategorisi</a:t>
                      </a:r>
                    </a:p>
                  </a:txBody>
                  <a:tcPr/>
                </a:tc>
                <a:tc>
                  <a:txBody>
                    <a:bodyPr/>
                    <a:lstStyle/>
                    <a:p>
                      <a:r>
                        <a:rPr lang="tr-TR" dirty="0"/>
                        <a:t>Hedefler</a:t>
                      </a:r>
                    </a:p>
                  </a:txBody>
                  <a:tcPr/>
                </a:tc>
                <a:extLst>
                  <a:ext uri="{0D108BD9-81ED-4DB2-BD59-A6C34878D82A}">
                    <a16:rowId xmlns:a16="http://schemas.microsoft.com/office/drawing/2014/main" xmlns="" val="743773256"/>
                  </a:ext>
                </a:extLst>
              </a:tr>
              <a:tr h="519224">
                <a:tc>
                  <a:txBody>
                    <a:bodyPr/>
                    <a:lstStyle/>
                    <a:p>
                      <a:pPr algn="ctr"/>
                      <a:r>
                        <a:rPr lang="da-DK" b="1" dirty="0">
                          <a:solidFill>
                            <a:schemeClr val="tx1"/>
                          </a:solidFill>
                        </a:rPr>
                        <a:t>Bilimsel ve Teknolojik Gelişim Hedefleri</a:t>
                      </a:r>
                      <a:endParaRPr lang="tr-TR" b="1" dirty="0">
                        <a:solidFill>
                          <a:schemeClr val="tx1"/>
                        </a:solidFill>
                      </a:endParaRPr>
                    </a:p>
                  </a:txBody>
                  <a:tcPr/>
                </a:tc>
                <a:tc>
                  <a:txBody>
                    <a:bodyPr/>
                    <a:lstStyle/>
                    <a:p>
                      <a:pPr marL="285750" indent="-285750">
                        <a:buFont typeface="Arial" panose="020B0604020202020204" pitchFamily="34" charset="0"/>
                        <a:buChar char="•"/>
                      </a:pPr>
                      <a:r>
                        <a:rPr lang="tr-TR" dirty="0"/>
                        <a:t>Talep edilen analizlere yönelik en az 4 yeni analiz yöntemi geliştirilerek analiz kalemlerine eklenmesi.</a:t>
                      </a:r>
                    </a:p>
                    <a:p>
                      <a:pPr marL="285750" indent="-285750">
                        <a:buFont typeface="Arial" panose="020B0604020202020204" pitchFamily="34" charset="0"/>
                        <a:buChar char="•"/>
                      </a:pPr>
                      <a:r>
                        <a:rPr lang="tr-TR" dirty="0"/>
                        <a:t> Merkez personeli tarafından ulusal veya uluslararası düzeyde en az 5 bilimsel makale yayımlanması veya konferanslarda sunum yapılması.</a:t>
                      </a:r>
                    </a:p>
                  </a:txBody>
                  <a:tcPr/>
                </a:tc>
                <a:extLst>
                  <a:ext uri="{0D108BD9-81ED-4DB2-BD59-A6C34878D82A}">
                    <a16:rowId xmlns:a16="http://schemas.microsoft.com/office/drawing/2014/main" xmlns="" val="3882701093"/>
                  </a:ext>
                </a:extLst>
              </a:tr>
              <a:tr h="519224">
                <a:tc>
                  <a:txBody>
                    <a:bodyPr/>
                    <a:lstStyle/>
                    <a:p>
                      <a:pPr algn="ctr"/>
                      <a:r>
                        <a:rPr lang="tr-TR" b="1" dirty="0"/>
                        <a:t>Eğitim ve İnsan Kaynağı Gelişimi Hedefleri</a:t>
                      </a:r>
                    </a:p>
                  </a:txBody>
                  <a:tcPr/>
                </a:tc>
                <a:tc>
                  <a:txBody>
                    <a:bodyPr/>
                    <a:lstStyle/>
                    <a:p>
                      <a:pPr marL="285750" indent="-285750">
                        <a:buFont typeface="Arial" panose="020B0604020202020204" pitchFamily="34" charset="0"/>
                        <a:buChar char="•"/>
                      </a:pPr>
                      <a:r>
                        <a:rPr lang="tr-TR" dirty="0"/>
                        <a:t>Üniversite öğrencilerinin ders dönemi ve tatil dönemi stajlarının aksatılmadan yürütülmesi ve en az 4 stajyer öğrenciye eğitim verilmesi.</a:t>
                      </a:r>
                    </a:p>
                    <a:p>
                      <a:pPr marL="285750" indent="-285750">
                        <a:buFont typeface="Arial" panose="020B0604020202020204" pitchFamily="34" charset="0"/>
                        <a:buChar char="•"/>
                      </a:pPr>
                      <a:r>
                        <a:rPr lang="tr-TR" dirty="0"/>
                        <a:t>Merkezin mevcut veya oluşabilecek sorunlarının görüşülmesi için en az 6 toplantı yapılması.</a:t>
                      </a:r>
                    </a:p>
                    <a:p>
                      <a:pPr marL="285750" indent="-285750">
                        <a:buFont typeface="Arial" panose="020B0604020202020204" pitchFamily="34" charset="0"/>
                        <a:buChar char="•"/>
                      </a:pPr>
                      <a:r>
                        <a:rPr lang="tr-TR" dirty="0"/>
                        <a:t>Araştırmacılara ve akademik personele yönelik güncel</a:t>
                      </a:r>
                      <a:r>
                        <a:rPr lang="tr-TR" baseline="0" dirty="0"/>
                        <a:t> gelişmeleri içeren </a:t>
                      </a:r>
                      <a:r>
                        <a:rPr lang="tr-TR" dirty="0"/>
                        <a:t>en az 1 seminer düzenlenmesi.</a:t>
                      </a:r>
                    </a:p>
                  </a:txBody>
                  <a:tcPr/>
                </a:tc>
                <a:extLst>
                  <a:ext uri="{0D108BD9-81ED-4DB2-BD59-A6C34878D82A}">
                    <a16:rowId xmlns:a16="http://schemas.microsoft.com/office/drawing/2014/main" xmlns="" val="2190013878"/>
                  </a:ext>
                </a:extLst>
              </a:tr>
              <a:tr h="519224">
                <a:tc>
                  <a:txBody>
                    <a:bodyPr/>
                    <a:lstStyle/>
                    <a:p>
                      <a:pPr algn="ctr"/>
                      <a:r>
                        <a:rPr lang="tr-TR" b="1" i="0" dirty="0"/>
                        <a:t>Toplumsal Katkı ve İş Birliği Hedefleri</a:t>
                      </a:r>
                    </a:p>
                  </a:txBody>
                  <a:tcPr/>
                </a:tc>
                <a:tc>
                  <a:txBody>
                    <a:bodyPr/>
                    <a:lstStyle/>
                    <a:p>
                      <a:pPr marL="285750" indent="-285750">
                        <a:buFont typeface="Arial" panose="020B0604020202020204" pitchFamily="34" charset="0"/>
                        <a:buChar char="•"/>
                      </a:pPr>
                      <a:r>
                        <a:rPr lang="tr-TR" dirty="0"/>
                        <a:t>Merkez yönetim kadrosu tarafından paydaş kurum veya kuruluşlara en az 1 teknik gezi düzenlenmesi.</a:t>
                      </a:r>
                    </a:p>
                    <a:p>
                      <a:pPr marL="285750" indent="-285750">
                        <a:buFont typeface="Arial" panose="020B0604020202020204" pitchFamily="34" charset="0"/>
                        <a:buChar char="•"/>
                      </a:pPr>
                      <a:r>
                        <a:rPr lang="tr-TR" dirty="0"/>
                        <a:t> Akademik/idari personel, araştırmacılar ve dış paydaşlara yönelik en az 1 online</a:t>
                      </a:r>
                      <a:r>
                        <a:rPr lang="tr-TR" baseline="0" dirty="0"/>
                        <a:t> </a:t>
                      </a:r>
                      <a:r>
                        <a:rPr lang="tr-TR" dirty="0"/>
                        <a:t>memnuniyet anketi uygulanması ve sonuçların değerlendirilmesi.</a:t>
                      </a:r>
                    </a:p>
                    <a:p>
                      <a:pPr marL="285750" indent="-285750">
                        <a:buFont typeface="Arial" panose="020B0604020202020204" pitchFamily="34" charset="0"/>
                        <a:buChar char="•"/>
                      </a:pPr>
                      <a:r>
                        <a:rPr lang="tr-TR" dirty="0"/>
                        <a:t>Merkezin sosyal medya hesabının</a:t>
                      </a:r>
                      <a:r>
                        <a:rPr lang="tr-TR" baseline="0" dirty="0"/>
                        <a:t> oluşturulması ve</a:t>
                      </a:r>
                      <a:r>
                        <a:rPr lang="tr-TR" dirty="0"/>
                        <a:t> düzenli olarak bilimsel içeriklerin paylaşılması (yılda en az 12 paylaşım)</a:t>
                      </a:r>
                    </a:p>
                  </a:txBody>
                  <a:tcPr/>
                </a:tc>
                <a:extLst>
                  <a:ext uri="{0D108BD9-81ED-4DB2-BD59-A6C34878D82A}">
                    <a16:rowId xmlns:a16="http://schemas.microsoft.com/office/drawing/2014/main" xmlns="" val="3880911561"/>
                  </a:ext>
                </a:extLst>
              </a:tr>
              <a:tr h="519224">
                <a:tc>
                  <a:txBody>
                    <a:bodyPr/>
                    <a:lstStyle/>
                    <a:p>
                      <a:pPr algn="ctr"/>
                      <a:r>
                        <a:rPr lang="tr-TR" b="1" dirty="0"/>
                        <a:t>Ekonomik ve </a:t>
                      </a:r>
                      <a:r>
                        <a:rPr lang="tr-TR" b="1" dirty="0" err="1"/>
                        <a:t>Operasyonel</a:t>
                      </a:r>
                      <a:r>
                        <a:rPr lang="tr-TR" b="1" dirty="0"/>
                        <a:t> Hedefler</a:t>
                      </a:r>
                    </a:p>
                  </a:txBody>
                  <a:tcPr/>
                </a:tc>
                <a:tc>
                  <a:txBody>
                    <a:bodyPr/>
                    <a:lstStyle/>
                    <a:p>
                      <a:pPr marL="285750" indent="-285750">
                        <a:buFont typeface="Arial" panose="020B0604020202020204" pitchFamily="34" charset="0"/>
                        <a:buChar char="•"/>
                      </a:pPr>
                      <a:r>
                        <a:rPr lang="tr-TR" dirty="0"/>
                        <a:t>Enflasyon oranları göz önünde bulundurularak merkezin gelirinin bir önceki yıla oranla en az %</a:t>
                      </a:r>
                      <a:r>
                        <a:rPr lang="tr-TR" baseline="0" dirty="0"/>
                        <a:t> 25</a:t>
                      </a:r>
                      <a:r>
                        <a:rPr lang="tr-TR" dirty="0"/>
                        <a:t> artırılması.</a:t>
                      </a:r>
                    </a:p>
                  </a:txBody>
                  <a:tcPr/>
                </a:tc>
                <a:extLst>
                  <a:ext uri="{0D108BD9-81ED-4DB2-BD59-A6C34878D82A}">
                    <a16:rowId xmlns:a16="http://schemas.microsoft.com/office/drawing/2014/main" xmlns="" val="2623425199"/>
                  </a:ext>
                </a:extLst>
              </a:tr>
            </a:tbl>
          </a:graphicData>
        </a:graphic>
      </p:graphicFrame>
    </p:spTree>
    <p:extLst>
      <p:ext uri="{BB962C8B-B14F-4D97-AF65-F5344CB8AC3E}">
        <p14:creationId xmlns:p14="http://schemas.microsoft.com/office/powerpoint/2010/main" xmlns="" val="3569661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74255" y="159783"/>
            <a:ext cx="4631230" cy="1359300"/>
          </a:xfrm>
        </p:spPr>
        <p:txBody>
          <a:bodyPr>
            <a:normAutofit/>
          </a:bodyPr>
          <a:lstStyle/>
          <a:p>
            <a:pPr algn="ctr"/>
            <a:r>
              <a:rPr lang="tr-TR" sz="3200" b="1" dirty="0"/>
              <a:t>Misyon</a:t>
            </a:r>
          </a:p>
        </p:txBody>
      </p:sp>
      <p:sp>
        <p:nvSpPr>
          <p:cNvPr id="4" name="Rectangle 1"/>
          <p:cNvSpPr>
            <a:spLocks noGrp="1" noChangeArrowheads="1"/>
          </p:cNvSpPr>
          <p:nvPr>
            <p:ph idx="1"/>
          </p:nvPr>
        </p:nvSpPr>
        <p:spPr bwMode="auto">
          <a:xfrm>
            <a:off x="668782" y="1307292"/>
            <a:ext cx="10598984" cy="3797582"/>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63480" rIns="0" bIns="12696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tr-TR" altLang="tr-TR" sz="2200" b="0" i="0" u="none" strike="noStrike" cap="none" normalizeH="0" baseline="0" dirty="0">
              <a:ln>
                <a:noFill/>
              </a:ln>
              <a:solidFill>
                <a:srgbClr val="282A2C"/>
              </a:solidFill>
              <a:effectLst/>
            </a:endParaRPr>
          </a:p>
          <a:p>
            <a:pPr marL="0" lvl="0" indent="0" algn="just" eaLnBrk="0" fontAlgn="base" hangingPunct="0">
              <a:lnSpc>
                <a:spcPct val="150000"/>
              </a:lnSpc>
              <a:spcBef>
                <a:spcPct val="0"/>
              </a:spcBef>
              <a:spcAft>
                <a:spcPct val="0"/>
              </a:spcAft>
              <a:buNone/>
            </a:pPr>
            <a:r>
              <a:rPr lang="tr-TR" altLang="tr-TR" sz="2200" dirty="0">
                <a:solidFill>
                  <a:srgbClr val="282A2C"/>
                </a:solidFill>
                <a:cs typeface="Times New Roman" panose="02020603050405020304" pitchFamily="18" charset="0"/>
              </a:rPr>
              <a:t>	</a:t>
            </a:r>
            <a:r>
              <a:rPr lang="tr-TR" altLang="tr-TR" sz="2400" dirty="0">
                <a:solidFill>
                  <a:srgbClr val="282A2C"/>
                </a:solidFill>
                <a:cs typeface="Times New Roman" panose="02020603050405020304" pitchFamily="18" charset="0"/>
              </a:rPr>
              <a:t>Siirt Üniversitesi Bilim ve Teknoloji Uygulama ve Araştırma Merkezi, alanında uzman personeli, güçlü altyapısı ve modern laboratuvar olanaklarıyla disiplinler arası alanlarda araştırma ve geliştirme faaliyetleri yürütmektir. Merkez, üniversiteler, araştırma merkezleri, sanayi, kamu kurum ve kuruluşları ile bölge halkının ihtiyaç duyduğu test, ölçüm ve analiz hizmetlerini, mevcut olanakları çerçevesinde karşılamayı amaçlamaktır.</a:t>
            </a:r>
            <a:endParaRPr kumimoji="0" lang="tr-TR" altLang="tr-TR" sz="2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xmlns="" val="2339630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3796135" y="538454"/>
            <a:ext cx="2591159" cy="584775"/>
          </a:xfrm>
          <a:prstGeom prst="rect">
            <a:avLst/>
          </a:prstGeom>
        </p:spPr>
        <p:txBody>
          <a:bodyPr wrap="none">
            <a:spAutoFit/>
          </a:bodyPr>
          <a:lstStyle/>
          <a:p>
            <a:r>
              <a:rPr lang="tr-TR" sz="3200" dirty="0">
                <a:solidFill>
                  <a:prstClr val="black"/>
                </a:solidFill>
                <a:ea typeface="+mj-ea"/>
                <a:cs typeface="+mj-cs"/>
              </a:rPr>
              <a:t>Etkinliklerimiz</a:t>
            </a:r>
            <a:endParaRPr lang="tr-TR" sz="3200" dirty="0"/>
          </a:p>
        </p:txBody>
      </p:sp>
      <p:sp>
        <p:nvSpPr>
          <p:cNvPr id="7" name="Dikdörtgen 6"/>
          <p:cNvSpPr/>
          <p:nvPr/>
        </p:nvSpPr>
        <p:spPr>
          <a:xfrm>
            <a:off x="3558833" y="5752287"/>
            <a:ext cx="6514316" cy="369332"/>
          </a:xfrm>
          <a:prstGeom prst="rect">
            <a:avLst/>
          </a:prstGeom>
        </p:spPr>
        <p:txBody>
          <a:bodyPr wrap="square">
            <a:spAutoFit/>
          </a:bodyPr>
          <a:lstStyle/>
          <a:p>
            <a:r>
              <a:rPr lang="tr-TR" b="1" dirty="0">
                <a:solidFill>
                  <a:srgbClr val="C00000"/>
                </a:solidFill>
              </a:rPr>
              <a:t>Üniversite öğrencilerine yönelik tanıtım etkinlikleri</a:t>
            </a:r>
          </a:p>
        </p:txBody>
      </p:sp>
      <p:pic>
        <p:nvPicPr>
          <p:cNvPr id="12" name="İçerik Yer Tutucusu 4" descr="iç mekan, duvar, kişi, şahıs, giyim içeren bir resim&#10;&#10;Açıklama otomatik olarak oluşturuldu">
            <a:extLst>
              <a:ext uri="{FF2B5EF4-FFF2-40B4-BE49-F238E27FC236}">
                <a16:creationId xmlns:a16="http://schemas.microsoft.com/office/drawing/2014/main" xmlns="" id="{725ED312-FB19-30FB-854B-3F6E01A1B17A}"/>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193013" y="1140789"/>
            <a:ext cx="2772810" cy="2174786"/>
          </a:xfrm>
        </p:spPr>
      </p:pic>
      <p:pic>
        <p:nvPicPr>
          <p:cNvPr id="14" name="İçerik Yer Tutucusu 4" descr="iç mekan, duvar, kişi, şahıs, giyim içeren bir resim&#10;&#10;Açıklama otomatik olarak oluşturuldu">
            <a:extLst>
              <a:ext uri="{FF2B5EF4-FFF2-40B4-BE49-F238E27FC236}">
                <a16:creationId xmlns:a16="http://schemas.microsoft.com/office/drawing/2014/main" xmlns="" id="{24E1D422-FC89-CC56-662E-AEB355EB000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4351" y="1105669"/>
            <a:ext cx="2772811" cy="2174786"/>
          </a:xfrm>
          <a:prstGeom prst="rect">
            <a:avLst/>
          </a:prstGeom>
        </p:spPr>
      </p:pic>
      <p:pic>
        <p:nvPicPr>
          <p:cNvPr id="15" name="Resim 14">
            <a:extLst>
              <a:ext uri="{FF2B5EF4-FFF2-40B4-BE49-F238E27FC236}">
                <a16:creationId xmlns:a16="http://schemas.microsoft.com/office/drawing/2014/main" xmlns="" id="{D34D8E9F-D885-A953-3DF1-49E3DA2C0098}"/>
              </a:ext>
            </a:extLst>
          </p:cNvPr>
          <p:cNvPicPr>
            <a:picLocks noChangeAspect="1"/>
          </p:cNvPicPr>
          <p:nvPr/>
        </p:nvPicPr>
        <p:blipFill>
          <a:blip r:embed="rId3" cstate="print">
            <a:extLst>
              <a:ext uri="{28A0092B-C50C-407E-A947-70E740481C1C}">
                <a14:useLocalDpi xmlns:a14="http://schemas.microsoft.com/office/drawing/2010/main" xmlns="" val="0"/>
              </a:ext>
            </a:extLst>
          </a:blip>
          <a:srcRect l="430" t="30537" r="10322"/>
          <a:stretch/>
        </p:blipFill>
        <p:spPr>
          <a:xfrm>
            <a:off x="8561094" y="1140789"/>
            <a:ext cx="2728034" cy="2139666"/>
          </a:xfrm>
          <a:prstGeom prst="rect">
            <a:avLst/>
          </a:prstGeom>
        </p:spPr>
      </p:pic>
      <p:pic>
        <p:nvPicPr>
          <p:cNvPr id="16" name="İçerik Yer Tutucusu 4" descr="giyim, iç mekan, kişi, şahıs, duvar içeren bir resim">
            <a:extLst>
              <a:ext uri="{FF2B5EF4-FFF2-40B4-BE49-F238E27FC236}">
                <a16:creationId xmlns:a16="http://schemas.microsoft.com/office/drawing/2014/main" xmlns="" id="{D2E9390D-E2CD-D7E5-06BF-B5EA2506C13E}"/>
              </a:ext>
            </a:extLst>
          </p:cNvPr>
          <p:cNvPicPr>
            <a:picLocks noChangeAspect="1"/>
          </p:cNvPicPr>
          <p:nvPr/>
        </p:nvPicPr>
        <p:blipFill>
          <a:blip r:embed="rId4" cstate="print">
            <a:extLst>
              <a:ext uri="{28A0092B-C50C-407E-A947-70E740481C1C}">
                <a14:useLocalDpi xmlns:a14="http://schemas.microsoft.com/office/drawing/2010/main" xmlns="" val="0"/>
              </a:ext>
            </a:extLst>
          </a:blip>
          <a:srcRect l="23175" t="22114" b="-1"/>
          <a:stretch/>
        </p:blipFill>
        <p:spPr>
          <a:xfrm>
            <a:off x="8589958" y="3538829"/>
            <a:ext cx="2699170" cy="2117028"/>
          </a:xfrm>
          <a:prstGeom prst="rect">
            <a:avLst/>
          </a:prstGeom>
        </p:spPr>
      </p:pic>
      <p:pic>
        <p:nvPicPr>
          <p:cNvPr id="17" name="İçerik Yer Tutucusu 4">
            <a:extLst>
              <a:ext uri="{FF2B5EF4-FFF2-40B4-BE49-F238E27FC236}">
                <a16:creationId xmlns:a16="http://schemas.microsoft.com/office/drawing/2014/main" xmlns="" id="{1C984592-9C7E-58AB-2797-14813915C607}"/>
              </a:ext>
            </a:extLst>
          </p:cNvPr>
          <p:cNvPicPr>
            <a:picLocks noChangeAspect="1"/>
          </p:cNvPicPr>
          <p:nvPr/>
        </p:nvPicPr>
        <p:blipFill>
          <a:blip r:embed="rId5" cstate="print">
            <a:extLst>
              <a:ext uri="{28A0092B-C50C-407E-A947-70E740481C1C}">
                <a14:useLocalDpi xmlns:a14="http://schemas.microsoft.com/office/drawing/2010/main" xmlns="" val="0"/>
              </a:ext>
            </a:extLst>
          </a:blip>
          <a:srcRect l="8769" t="6070" r="1411"/>
          <a:stretch/>
        </p:blipFill>
        <p:spPr>
          <a:xfrm>
            <a:off x="319294" y="3521427"/>
            <a:ext cx="2717868" cy="2131694"/>
          </a:xfrm>
          <a:prstGeom prst="rect">
            <a:avLst/>
          </a:prstGeom>
        </p:spPr>
      </p:pic>
      <p:pic>
        <p:nvPicPr>
          <p:cNvPr id="18" name="Resim 17" descr="giyim, kişi, şahıs, iç mekan, duvar içeren bir resim&#10;&#10;Açıklama otomatik olarak oluşturuldu">
            <a:extLst>
              <a:ext uri="{FF2B5EF4-FFF2-40B4-BE49-F238E27FC236}">
                <a16:creationId xmlns:a16="http://schemas.microsoft.com/office/drawing/2014/main" xmlns="" id="{6D86FF6F-ACE8-820D-3564-EF203A0BD4A7}"/>
              </a:ext>
            </a:extLst>
          </p:cNvPr>
          <p:cNvPicPr>
            <a:picLocks noChangeAspect="1"/>
          </p:cNvPicPr>
          <p:nvPr/>
        </p:nvPicPr>
        <p:blipFill>
          <a:blip r:embed="rId6" cstate="print">
            <a:extLst>
              <a:ext uri="{28A0092B-C50C-407E-A947-70E740481C1C}">
                <a14:useLocalDpi xmlns:a14="http://schemas.microsoft.com/office/drawing/2010/main" xmlns="" val="0"/>
              </a:ext>
            </a:extLst>
          </a:blip>
          <a:srcRect l="12472" t="14049" r="1291"/>
          <a:stretch/>
        </p:blipFill>
        <p:spPr>
          <a:xfrm>
            <a:off x="4221978" y="3531496"/>
            <a:ext cx="2717869" cy="2131694"/>
          </a:xfrm>
          <a:prstGeom prst="rect">
            <a:avLst/>
          </a:prstGeom>
        </p:spPr>
      </p:pic>
    </p:spTree>
    <p:extLst>
      <p:ext uri="{BB962C8B-B14F-4D97-AF65-F5344CB8AC3E}">
        <p14:creationId xmlns:p14="http://schemas.microsoft.com/office/powerpoint/2010/main" xmlns="" val="2929672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p:cNvSpPr txBox="1">
            <a:spLocks/>
          </p:cNvSpPr>
          <p:nvPr/>
        </p:nvSpPr>
        <p:spPr>
          <a:xfrm>
            <a:off x="2035604" y="5113265"/>
            <a:ext cx="9925337" cy="8986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dirty="0"/>
              <a:t>Siirt Merkez, Organize Sanayi Bölgesi'nde yer alan Siirt Çinko Üretim Tesisi, Lineer Metal Çinko Fabrikası'na ziyaret gerçekleştirildi.</a:t>
            </a:r>
          </a:p>
        </p:txBody>
      </p:sp>
      <p:sp>
        <p:nvSpPr>
          <p:cNvPr id="6" name="Dikdörtgen 5"/>
          <p:cNvSpPr/>
          <p:nvPr/>
        </p:nvSpPr>
        <p:spPr>
          <a:xfrm>
            <a:off x="3796135" y="538454"/>
            <a:ext cx="2591159" cy="584775"/>
          </a:xfrm>
          <a:prstGeom prst="rect">
            <a:avLst/>
          </a:prstGeom>
        </p:spPr>
        <p:txBody>
          <a:bodyPr wrap="none">
            <a:spAutoFit/>
          </a:bodyPr>
          <a:lstStyle/>
          <a:p>
            <a:r>
              <a:rPr lang="tr-TR" sz="3200" dirty="0">
                <a:solidFill>
                  <a:prstClr val="black"/>
                </a:solidFill>
                <a:ea typeface="+mj-ea"/>
                <a:cs typeface="+mj-cs"/>
              </a:rPr>
              <a:t>Etkinliklerimiz</a:t>
            </a:r>
            <a:endParaRPr lang="tr-TR" sz="3200" dirty="0"/>
          </a:p>
        </p:txBody>
      </p:sp>
      <p:pic>
        <p:nvPicPr>
          <p:cNvPr id="8" name="İçerik Yer Tutucusu 4" descr="dış mekan, giyim, gökyüzü, kişi, şahıs içeren bir resim&#10;&#10;Açıklama otomatik olarak oluşturuldu">
            <a:extLst>
              <a:ext uri="{FF2B5EF4-FFF2-40B4-BE49-F238E27FC236}">
                <a16:creationId xmlns:a16="http://schemas.microsoft.com/office/drawing/2014/main" xmlns="" id="{9D288488-85E1-AFD3-97CF-510E33D04B77}"/>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552608" y="1152422"/>
            <a:ext cx="6989598" cy="3931649"/>
          </a:xfrm>
        </p:spPr>
      </p:pic>
    </p:spTree>
    <p:extLst>
      <p:ext uri="{BB962C8B-B14F-4D97-AF65-F5344CB8AC3E}">
        <p14:creationId xmlns:p14="http://schemas.microsoft.com/office/powerpoint/2010/main" xmlns="" val="3755192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62480" y="5136954"/>
            <a:ext cx="10047458" cy="1090295"/>
          </a:xfrm>
        </p:spPr>
        <p:txBody>
          <a:bodyPr>
            <a:normAutofit/>
          </a:bodyPr>
          <a:lstStyle/>
          <a:p>
            <a:r>
              <a:rPr lang="tr-TR" sz="2400" dirty="0"/>
              <a:t>Siirt Merkez, Organize Sanayi Bölgesi'nde yer alan </a:t>
            </a:r>
            <a:r>
              <a:rPr lang="tr-TR" sz="2400" dirty="0" err="1"/>
              <a:t>BayKim</a:t>
            </a:r>
            <a:r>
              <a:rPr lang="tr-TR" sz="2400" dirty="0"/>
              <a:t> Yapı Kimyasalları tesisine ziyaret gerçekleştirildi.</a:t>
            </a:r>
          </a:p>
        </p:txBody>
      </p:sp>
      <p:sp>
        <p:nvSpPr>
          <p:cNvPr id="4" name="AutoShape 2" descr="blob:https://web.whatsapp.com/d0d8fd8a-5eaa-4be9-8700-ea4e08b3e4a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Dikdörtgen 7"/>
          <p:cNvSpPr/>
          <p:nvPr/>
        </p:nvSpPr>
        <p:spPr>
          <a:xfrm>
            <a:off x="3796135" y="538454"/>
            <a:ext cx="2591159" cy="584775"/>
          </a:xfrm>
          <a:prstGeom prst="rect">
            <a:avLst/>
          </a:prstGeom>
        </p:spPr>
        <p:txBody>
          <a:bodyPr wrap="none">
            <a:spAutoFit/>
          </a:bodyPr>
          <a:lstStyle/>
          <a:p>
            <a:r>
              <a:rPr lang="tr-TR" sz="3200" dirty="0">
                <a:solidFill>
                  <a:prstClr val="black"/>
                </a:solidFill>
                <a:ea typeface="+mj-ea"/>
                <a:cs typeface="+mj-cs"/>
              </a:rPr>
              <a:t>Etkinliklerimiz</a:t>
            </a:r>
            <a:endParaRPr lang="tr-TR" sz="3200" dirty="0"/>
          </a:p>
        </p:txBody>
      </p:sp>
      <p:pic>
        <p:nvPicPr>
          <p:cNvPr id="11" name="İçerik Yer Tutucusu 4" descr="iç mekan, duvar, mobilya, iç mekan tasarımı içeren bir resim&#10;&#10;Açıklama otomatik olarak oluşturuldu">
            <a:extLst>
              <a:ext uri="{FF2B5EF4-FFF2-40B4-BE49-F238E27FC236}">
                <a16:creationId xmlns:a16="http://schemas.microsoft.com/office/drawing/2014/main" xmlns="" id="{307F0D05-27A2-9FDA-5182-7AFEDA83D8E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37618" b="5250"/>
          <a:stretch/>
        </p:blipFill>
        <p:spPr>
          <a:xfrm>
            <a:off x="2951566" y="1123229"/>
            <a:ext cx="5366523" cy="3900751"/>
          </a:xfrm>
          <a:prstGeom prst="rect">
            <a:avLst/>
          </a:prstGeom>
        </p:spPr>
      </p:pic>
    </p:spTree>
    <p:extLst>
      <p:ext uri="{BB962C8B-B14F-4D97-AF65-F5344CB8AC3E}">
        <p14:creationId xmlns:p14="http://schemas.microsoft.com/office/powerpoint/2010/main" xmlns="" val="3170457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p:cNvSpPr txBox="1">
            <a:spLocks/>
          </p:cNvSpPr>
          <p:nvPr/>
        </p:nvSpPr>
        <p:spPr>
          <a:xfrm>
            <a:off x="3208999" y="5643372"/>
            <a:ext cx="9823659" cy="787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000" b="1" dirty="0">
                <a:solidFill>
                  <a:srgbClr val="C00000"/>
                </a:solidFill>
              </a:rPr>
              <a:t>Doktora sonrası yabancı araştırmacıların ziyareti</a:t>
            </a:r>
          </a:p>
        </p:txBody>
      </p:sp>
      <p:sp>
        <p:nvSpPr>
          <p:cNvPr id="10" name="Dikdörtgen 9"/>
          <p:cNvSpPr/>
          <p:nvPr/>
        </p:nvSpPr>
        <p:spPr>
          <a:xfrm>
            <a:off x="3410094" y="511400"/>
            <a:ext cx="2510624" cy="584775"/>
          </a:xfrm>
          <a:prstGeom prst="rect">
            <a:avLst/>
          </a:prstGeom>
        </p:spPr>
        <p:txBody>
          <a:bodyPr wrap="none">
            <a:spAutoFit/>
          </a:bodyPr>
          <a:lstStyle/>
          <a:p>
            <a:pPr lvl="0"/>
            <a:r>
              <a:rPr lang="tr-TR" sz="3200" dirty="0">
                <a:solidFill>
                  <a:prstClr val="black"/>
                </a:solidFill>
              </a:rPr>
              <a:t>Etkinliklerimiz</a:t>
            </a:r>
          </a:p>
        </p:txBody>
      </p:sp>
      <p:pic>
        <p:nvPicPr>
          <p:cNvPr id="12" name="İçerik Yer Tutucusu 4" descr="iç mekan, zemin, duvar, giyim içeren bir resim&#10;&#10;Açıklama otomatik olarak oluşturuldu">
            <a:extLst>
              <a:ext uri="{FF2B5EF4-FFF2-40B4-BE49-F238E27FC236}">
                <a16:creationId xmlns:a16="http://schemas.microsoft.com/office/drawing/2014/main" xmlns="" id="{3C47C948-4F72-18C8-0D4E-8E083EB3875F}"/>
              </a:ext>
            </a:extLst>
          </p:cNvPr>
          <p:cNvPicPr>
            <a:picLocks noChangeAspect="1"/>
          </p:cNvPicPr>
          <p:nvPr/>
        </p:nvPicPr>
        <p:blipFill>
          <a:blip r:embed="rId2" cstate="print">
            <a:extLst>
              <a:ext uri="{28A0092B-C50C-407E-A947-70E740481C1C}">
                <a14:useLocalDpi xmlns:a14="http://schemas.microsoft.com/office/drawing/2010/main" xmlns="" val="0"/>
              </a:ext>
            </a:extLst>
          </a:blip>
          <a:srcRect l="36376" r="19698"/>
          <a:stretch/>
        </p:blipFill>
        <p:spPr>
          <a:xfrm>
            <a:off x="2833872" y="1096174"/>
            <a:ext cx="5793934" cy="4547197"/>
          </a:xfrm>
          <a:prstGeom prst="rect">
            <a:avLst/>
          </a:prstGeom>
        </p:spPr>
      </p:pic>
    </p:spTree>
    <p:extLst>
      <p:ext uri="{BB962C8B-B14F-4D97-AF65-F5344CB8AC3E}">
        <p14:creationId xmlns:p14="http://schemas.microsoft.com/office/powerpoint/2010/main" xmlns="" val="2490348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718279" y="1435881"/>
            <a:ext cx="10515600" cy="4351338"/>
          </a:xfrm>
        </p:spPr>
        <p:txBody>
          <a:bodyPr/>
          <a:lstStyle/>
          <a:p>
            <a:endParaRPr lang="tr-TR" dirty="0"/>
          </a:p>
          <a:p>
            <a:endParaRPr lang="tr-TR" dirty="0"/>
          </a:p>
        </p:txBody>
      </p:sp>
      <p:sp>
        <p:nvSpPr>
          <p:cNvPr id="5" name="Dikdörtgen 4"/>
          <p:cNvSpPr/>
          <p:nvPr/>
        </p:nvSpPr>
        <p:spPr>
          <a:xfrm>
            <a:off x="1659891" y="616773"/>
            <a:ext cx="2751074" cy="461665"/>
          </a:xfrm>
          <a:prstGeom prst="rect">
            <a:avLst/>
          </a:prstGeom>
        </p:spPr>
        <p:txBody>
          <a:bodyPr wrap="none">
            <a:spAutoFit/>
          </a:bodyPr>
          <a:lstStyle/>
          <a:p>
            <a:r>
              <a:rPr lang="tr-TR" sz="2400" b="1" dirty="0">
                <a:latin typeface="Times New Roman" panose="02020603050405020304" pitchFamily="18" charset="0"/>
                <a:cs typeface="Times New Roman" panose="02020603050405020304" pitchFamily="18" charset="0"/>
              </a:rPr>
              <a:t>TEHDİTLERİMİZ</a:t>
            </a:r>
          </a:p>
        </p:txBody>
      </p:sp>
      <p:pic>
        <p:nvPicPr>
          <p:cNvPr id="2" name="Resim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
            <a:ext cx="12172011" cy="6858001"/>
          </a:xfrm>
          <a:prstGeom prst="rect">
            <a:avLst/>
          </a:prstGeom>
        </p:spPr>
      </p:pic>
    </p:spTree>
    <p:extLst>
      <p:ext uri="{BB962C8B-B14F-4D97-AF65-F5344CB8AC3E}">
        <p14:creationId xmlns:p14="http://schemas.microsoft.com/office/powerpoint/2010/main" xmlns="" val="2425980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728884" y="217641"/>
            <a:ext cx="2494935" cy="1325563"/>
          </a:xfrm>
        </p:spPr>
        <p:txBody>
          <a:bodyPr>
            <a:normAutofit/>
          </a:bodyPr>
          <a:lstStyle/>
          <a:p>
            <a:r>
              <a:rPr lang="tr-TR" sz="3200" b="1" dirty="0"/>
              <a:t>Vizyon</a:t>
            </a:r>
          </a:p>
        </p:txBody>
      </p:sp>
      <p:sp>
        <p:nvSpPr>
          <p:cNvPr id="5" name="İçerik Yer Tutucusu 4"/>
          <p:cNvSpPr>
            <a:spLocks noGrp="1"/>
          </p:cNvSpPr>
          <p:nvPr>
            <p:ph idx="1"/>
          </p:nvPr>
        </p:nvSpPr>
        <p:spPr>
          <a:xfrm>
            <a:off x="749709" y="1250438"/>
            <a:ext cx="10515600" cy="4351338"/>
          </a:xfrm>
        </p:spPr>
        <p:txBody>
          <a:bodyPr>
            <a:normAutofit fontScale="85000" lnSpcReduction="10000"/>
          </a:bodyPr>
          <a:lstStyle/>
          <a:p>
            <a:pPr marL="0" indent="0" algn="just">
              <a:lnSpc>
                <a:spcPct val="150000"/>
              </a:lnSpc>
              <a:buNone/>
            </a:pPr>
            <a:r>
              <a:rPr lang="tr-TR" dirty="0"/>
              <a:t>	</a:t>
            </a:r>
            <a:r>
              <a:rPr lang="tr-TR" sz="2400" dirty="0"/>
              <a:t>Siirt Üniversitesi Bilim ve Teknoloji Uygulama ve Araştırma Merkezi olarak, bilim ve teknoloji odaklı araştırmalarda ulusal ve uluslararası düzeyde öncü bir merkez olmak; araştırmacılara, yüksek lisans ve doktora öğrencilerine yenilikçi, huzurlu ve teknik açıdan donanımlı bir çalışma ortamı sunarak bilimsel üretkenliği artırmaktır. 	</a:t>
            </a:r>
          </a:p>
          <a:p>
            <a:pPr marL="0" indent="0" algn="just">
              <a:lnSpc>
                <a:spcPct val="150000"/>
              </a:lnSpc>
              <a:buNone/>
            </a:pPr>
            <a:r>
              <a:rPr lang="tr-TR" sz="2400" dirty="0"/>
              <a:t>	İleri teknolojilerin etkin kullanımı, yeni ürün ve üretim yöntemlerinin geliştirilmesi, verimlilik ve kalite standartlarının yükseltilmesi konularında nitelikli bilimsel çalışmalara öncülük etmektir. Bu bakış açısıyla ürünlerin geliştirilmesine katkı sağlamak amacıyla üniversiteler, araştırma merkezleri, özel sektör, sanayi ve kamu kurumları ile güçlü iş birlikleri kurarak, bilimsel ve teknolojik projelerin hayata geçirilmesinde lider bir merkez olmayı hedeflemektir.</a:t>
            </a:r>
          </a:p>
        </p:txBody>
      </p:sp>
    </p:spTree>
    <p:extLst>
      <p:ext uri="{BB962C8B-B14F-4D97-AF65-F5344CB8AC3E}">
        <p14:creationId xmlns:p14="http://schemas.microsoft.com/office/powerpoint/2010/main" xmlns="" val="414839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94639" y="348029"/>
            <a:ext cx="3971192" cy="909760"/>
          </a:xfrm>
        </p:spPr>
        <p:txBody>
          <a:bodyPr>
            <a:normAutofit/>
          </a:bodyPr>
          <a:lstStyle/>
          <a:p>
            <a:r>
              <a:rPr lang="tr-TR" sz="2400" b="1" dirty="0">
                <a:latin typeface="+mn-lt"/>
              </a:rPr>
              <a:t>SİUBTAM Yönetimi</a:t>
            </a:r>
          </a:p>
        </p:txBody>
      </p:sp>
      <p:sp>
        <p:nvSpPr>
          <p:cNvPr id="3" name="İçerik Yer Tutucusu 2"/>
          <p:cNvSpPr>
            <a:spLocks noGrp="1"/>
          </p:cNvSpPr>
          <p:nvPr>
            <p:ph idx="1"/>
          </p:nvPr>
        </p:nvSpPr>
        <p:spPr>
          <a:xfrm>
            <a:off x="4803956" y="3551627"/>
            <a:ext cx="2467011" cy="697768"/>
          </a:xfrm>
        </p:spPr>
        <p:txBody>
          <a:bodyPr>
            <a:normAutofit/>
          </a:bodyPr>
          <a:lstStyle/>
          <a:p>
            <a:pPr marL="0" indent="0">
              <a:spcBef>
                <a:spcPts val="0"/>
              </a:spcBef>
              <a:buNone/>
            </a:pPr>
            <a:r>
              <a:rPr lang="tr-TR" sz="1600" dirty="0"/>
              <a:t>Prof. Dr. İbrahim TEĞİN</a:t>
            </a:r>
          </a:p>
          <a:p>
            <a:pPr marL="0" indent="0">
              <a:spcBef>
                <a:spcPts val="0"/>
              </a:spcBef>
              <a:buNone/>
            </a:pPr>
            <a:r>
              <a:rPr lang="tr-TR" sz="1600" dirty="0"/>
              <a:t>           </a:t>
            </a:r>
            <a:r>
              <a:rPr lang="tr-TR" sz="1400" dirty="0"/>
              <a:t>(Müdür)</a:t>
            </a:r>
          </a:p>
        </p:txBody>
      </p:sp>
      <p:sp>
        <p:nvSpPr>
          <p:cNvPr id="5" name="Dikdörtgen 4"/>
          <p:cNvSpPr/>
          <p:nvPr/>
        </p:nvSpPr>
        <p:spPr>
          <a:xfrm>
            <a:off x="414936" y="4708892"/>
            <a:ext cx="3202864" cy="584775"/>
          </a:xfrm>
          <a:prstGeom prst="rect">
            <a:avLst/>
          </a:prstGeom>
        </p:spPr>
        <p:txBody>
          <a:bodyPr wrap="none">
            <a:spAutoFit/>
          </a:bodyPr>
          <a:lstStyle/>
          <a:p>
            <a:pPr algn="ctr"/>
            <a:r>
              <a:rPr lang="tr-TR" sz="1600" dirty="0">
                <a:solidFill>
                  <a:srgbClr val="333333"/>
                </a:solidFill>
                <a:latin typeface="sgb"/>
              </a:rPr>
              <a:t>Doç. Dr. Duygu ELMA KARAKAŞ</a:t>
            </a:r>
          </a:p>
          <a:p>
            <a:pPr algn="ctr"/>
            <a:r>
              <a:rPr lang="tr-TR" sz="1600" dirty="0">
                <a:solidFill>
                  <a:srgbClr val="333333"/>
                </a:solidFill>
                <a:latin typeface="sgb"/>
              </a:rPr>
              <a:t> </a:t>
            </a:r>
            <a:r>
              <a:rPr lang="tr-TR" sz="1400" b="0" i="0" dirty="0">
                <a:solidFill>
                  <a:srgbClr val="333333"/>
                </a:solidFill>
                <a:effectLst/>
                <a:latin typeface="sgb"/>
              </a:rPr>
              <a:t>(</a:t>
            </a:r>
            <a:r>
              <a:rPr lang="tr-TR" sz="1400" dirty="0">
                <a:solidFill>
                  <a:srgbClr val="333333"/>
                </a:solidFill>
                <a:latin typeface="sgb"/>
              </a:rPr>
              <a:t>Müdür</a:t>
            </a:r>
            <a:r>
              <a:rPr lang="tr-TR" sz="1400" b="0" i="0" dirty="0">
                <a:solidFill>
                  <a:srgbClr val="333333"/>
                </a:solidFill>
                <a:effectLst/>
                <a:latin typeface="sgb"/>
              </a:rPr>
              <a:t> Yardımcısı)</a:t>
            </a:r>
          </a:p>
        </p:txBody>
      </p:sp>
      <p:sp>
        <p:nvSpPr>
          <p:cNvPr id="8" name="Dikdörtgen 7"/>
          <p:cNvSpPr/>
          <p:nvPr/>
        </p:nvSpPr>
        <p:spPr>
          <a:xfrm>
            <a:off x="7965831" y="4576727"/>
            <a:ext cx="3196149" cy="584775"/>
          </a:xfrm>
          <a:prstGeom prst="rect">
            <a:avLst/>
          </a:prstGeom>
        </p:spPr>
        <p:txBody>
          <a:bodyPr wrap="square">
            <a:spAutoFit/>
          </a:bodyPr>
          <a:lstStyle/>
          <a:p>
            <a:pPr algn="ctr"/>
            <a:r>
              <a:rPr lang="tr-TR" sz="1600" dirty="0">
                <a:solidFill>
                  <a:srgbClr val="333333"/>
                </a:solidFill>
                <a:latin typeface="sgb"/>
              </a:rPr>
              <a:t>Dr. </a:t>
            </a:r>
            <a:r>
              <a:rPr lang="tr-TR" sz="1600" dirty="0" err="1">
                <a:solidFill>
                  <a:srgbClr val="333333"/>
                </a:solidFill>
                <a:latin typeface="sgb"/>
              </a:rPr>
              <a:t>Öğr</a:t>
            </a:r>
            <a:r>
              <a:rPr lang="tr-TR" sz="1600" dirty="0">
                <a:solidFill>
                  <a:srgbClr val="333333"/>
                </a:solidFill>
                <a:latin typeface="sgb"/>
              </a:rPr>
              <a:t>. Üyesi Bülent HALLAÇ</a:t>
            </a:r>
          </a:p>
          <a:p>
            <a:pPr algn="ctr"/>
            <a:r>
              <a:rPr lang="tr-TR" sz="1600" dirty="0">
                <a:solidFill>
                  <a:srgbClr val="333333"/>
                </a:solidFill>
                <a:latin typeface="sgb"/>
              </a:rPr>
              <a:t>          </a:t>
            </a:r>
            <a:r>
              <a:rPr lang="tr-TR" sz="1400" b="0" i="0" dirty="0">
                <a:solidFill>
                  <a:srgbClr val="333333"/>
                </a:solidFill>
                <a:effectLst/>
                <a:latin typeface="sgb"/>
              </a:rPr>
              <a:t>(</a:t>
            </a:r>
            <a:r>
              <a:rPr lang="tr-TR" sz="1400" dirty="0">
                <a:solidFill>
                  <a:srgbClr val="333333"/>
                </a:solidFill>
                <a:latin typeface="sgb"/>
              </a:rPr>
              <a:t>Müdür</a:t>
            </a:r>
            <a:r>
              <a:rPr lang="tr-TR" sz="1400" b="0" i="0" dirty="0">
                <a:solidFill>
                  <a:srgbClr val="333333"/>
                </a:solidFill>
                <a:effectLst/>
                <a:latin typeface="sgb"/>
              </a:rPr>
              <a:t> Yardımcısı)</a:t>
            </a:r>
          </a:p>
        </p:txBody>
      </p:sp>
      <p:pic>
        <p:nvPicPr>
          <p:cNvPr id="9" name="Picture 2" descr="https://siubtam.siirt.edu.tr/foto/userfoto/ii.jpg.jpg20227281129287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3956" y="1040475"/>
            <a:ext cx="1818070" cy="231804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siubtam.siirt.edu.tr/foto/userfoto/A0819_201412241435019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7239" y="2427881"/>
            <a:ext cx="1880239" cy="214884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siubtam.siirt.edu.tr/foto/userfoto/A0549_20141020102818680.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7226"/>
          <a:stretch/>
        </p:blipFill>
        <p:spPr bwMode="auto">
          <a:xfrm>
            <a:off x="8375169" y="2427881"/>
            <a:ext cx="1803981" cy="20920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0913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4042606" y="616773"/>
            <a:ext cx="3139859" cy="461665"/>
          </a:xfrm>
          <a:prstGeom prst="rect">
            <a:avLst/>
          </a:prstGeom>
        </p:spPr>
        <p:txBody>
          <a:bodyPr wrap="square">
            <a:spAutoFit/>
          </a:bodyPr>
          <a:lstStyle/>
          <a:p>
            <a:r>
              <a:rPr lang="tr-TR" sz="2400" b="1" dirty="0"/>
              <a:t>Akademik Personel</a:t>
            </a:r>
          </a:p>
        </p:txBody>
      </p:sp>
      <p:graphicFrame>
        <p:nvGraphicFramePr>
          <p:cNvPr id="4" name="İçerik Yer Tutucusu 8"/>
          <p:cNvGraphicFramePr>
            <a:graphicFrameLocks noGrp="1"/>
          </p:cNvGraphicFramePr>
          <p:nvPr>
            <p:ph idx="1"/>
            <p:extLst>
              <p:ext uri="{D42A27DB-BD31-4B8C-83A1-F6EECF244321}">
                <p14:modId xmlns:p14="http://schemas.microsoft.com/office/powerpoint/2010/main" xmlns="" val="3074583325"/>
              </p:ext>
            </p:extLst>
          </p:nvPr>
        </p:nvGraphicFramePr>
        <p:xfrm>
          <a:off x="609600" y="840658"/>
          <a:ext cx="10972800" cy="4950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40834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4042606" y="616773"/>
            <a:ext cx="3139859" cy="461665"/>
          </a:xfrm>
          <a:prstGeom prst="rect">
            <a:avLst/>
          </a:prstGeom>
        </p:spPr>
        <p:txBody>
          <a:bodyPr wrap="square">
            <a:spAutoFit/>
          </a:bodyPr>
          <a:lstStyle/>
          <a:p>
            <a:r>
              <a:rPr lang="tr-TR" sz="2400" b="1" dirty="0"/>
              <a:t>İdari Personel</a:t>
            </a:r>
          </a:p>
        </p:txBody>
      </p:sp>
      <p:graphicFrame>
        <p:nvGraphicFramePr>
          <p:cNvPr id="5" name="İçerik Yer Tutucusu 8"/>
          <p:cNvGraphicFramePr>
            <a:graphicFrameLocks noGrp="1"/>
          </p:cNvGraphicFramePr>
          <p:nvPr>
            <p:ph idx="1"/>
            <p:extLst>
              <p:ext uri="{D42A27DB-BD31-4B8C-83A1-F6EECF244321}">
                <p14:modId xmlns:p14="http://schemas.microsoft.com/office/powerpoint/2010/main" xmlns="" val="1779151770"/>
              </p:ext>
            </p:extLst>
          </p:nvPr>
        </p:nvGraphicFramePr>
        <p:xfrm>
          <a:off x="867697" y="1078437"/>
          <a:ext cx="10515600" cy="4658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85864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2016" y="180487"/>
            <a:ext cx="9158654" cy="1325563"/>
          </a:xfrm>
        </p:spPr>
        <p:txBody>
          <a:bodyPr>
            <a:normAutofit/>
          </a:bodyPr>
          <a:lstStyle/>
          <a:p>
            <a:pPr algn="ctr"/>
            <a:r>
              <a:rPr lang="tr-TR" sz="3200" b="1" dirty="0">
                <a:latin typeface="+mn-lt"/>
              </a:rPr>
              <a:t>Gıda Analiz Laboratuvarları</a:t>
            </a:r>
          </a:p>
        </p:txBody>
      </p:sp>
      <p:sp>
        <p:nvSpPr>
          <p:cNvPr id="3" name="İçerik Yer Tutucusu 2"/>
          <p:cNvSpPr>
            <a:spLocks noGrp="1"/>
          </p:cNvSpPr>
          <p:nvPr>
            <p:ph idx="1"/>
          </p:nvPr>
        </p:nvSpPr>
        <p:spPr>
          <a:xfrm>
            <a:off x="2833771" y="1377568"/>
            <a:ext cx="5735042" cy="3459903"/>
          </a:xfrm>
        </p:spPr>
        <p:txBody>
          <a:bodyPr>
            <a:normAutofit/>
          </a:bodyPr>
          <a:lstStyle/>
          <a:p>
            <a:pPr>
              <a:spcAft>
                <a:spcPts val="1200"/>
              </a:spcAft>
            </a:pPr>
            <a:r>
              <a:rPr lang="tr-TR" b="1" dirty="0" err="1"/>
              <a:t>Enstrümental</a:t>
            </a:r>
            <a:r>
              <a:rPr lang="tr-TR" b="1" dirty="0"/>
              <a:t> Analiz Laboratuvarı-1</a:t>
            </a:r>
          </a:p>
          <a:p>
            <a:pPr>
              <a:spcAft>
                <a:spcPts val="1200"/>
              </a:spcAft>
            </a:pPr>
            <a:r>
              <a:rPr lang="tr-TR" b="1" dirty="0" err="1"/>
              <a:t>Enstrümental</a:t>
            </a:r>
            <a:r>
              <a:rPr lang="tr-TR" b="1" dirty="0"/>
              <a:t> Analiz Laboratuvarı-2</a:t>
            </a:r>
          </a:p>
          <a:p>
            <a:pPr>
              <a:spcAft>
                <a:spcPts val="1200"/>
              </a:spcAft>
            </a:pPr>
            <a:r>
              <a:rPr lang="tr-TR" b="1" dirty="0"/>
              <a:t>Bal Analiz Laboratuvarı</a:t>
            </a:r>
          </a:p>
          <a:p>
            <a:pPr>
              <a:spcAft>
                <a:spcPts val="1200"/>
              </a:spcAft>
            </a:pPr>
            <a:r>
              <a:rPr lang="tr-TR" b="1" dirty="0"/>
              <a:t>Fiziksel Analiz Laboratuvarı</a:t>
            </a:r>
          </a:p>
          <a:p>
            <a:pPr>
              <a:spcAft>
                <a:spcPts val="1200"/>
              </a:spcAft>
            </a:pPr>
            <a:r>
              <a:rPr lang="tr-TR" b="1" dirty="0"/>
              <a:t>Numune Hazırlama Laboratuvarı</a:t>
            </a:r>
          </a:p>
          <a:p>
            <a:pPr>
              <a:spcAft>
                <a:spcPts val="1200"/>
              </a:spcAft>
            </a:pPr>
            <a:endParaRPr lang="tr-TR" b="1" dirty="0"/>
          </a:p>
          <a:p>
            <a:pPr>
              <a:spcAft>
                <a:spcPts val="1200"/>
              </a:spcAft>
            </a:pPr>
            <a:endParaRPr lang="tr-TR" b="1" dirty="0"/>
          </a:p>
        </p:txBody>
      </p:sp>
    </p:spTree>
    <p:extLst>
      <p:ext uri="{BB962C8B-B14F-4D97-AF65-F5344CB8AC3E}">
        <p14:creationId xmlns:p14="http://schemas.microsoft.com/office/powerpoint/2010/main" xmlns="" val="352511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2016" y="180487"/>
            <a:ext cx="9158654" cy="1325563"/>
          </a:xfrm>
        </p:spPr>
        <p:txBody>
          <a:bodyPr>
            <a:normAutofit/>
          </a:bodyPr>
          <a:lstStyle/>
          <a:p>
            <a:pPr algn="ctr"/>
            <a:r>
              <a:rPr lang="tr-TR" sz="3200" b="1" dirty="0">
                <a:latin typeface="+mn-lt"/>
              </a:rPr>
              <a:t>Gıda Analiz Laboratuvarları</a:t>
            </a:r>
          </a:p>
        </p:txBody>
      </p:sp>
      <p:pic>
        <p:nvPicPr>
          <p:cNvPr id="5" name="İçerik Yer Tutucusu 3"/>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051" y="1506051"/>
            <a:ext cx="7253633" cy="3287176"/>
          </a:xfrm>
          <a:prstGeom prst="rect">
            <a:avLst/>
          </a:prstGeom>
          <a:noFill/>
        </p:spPr>
      </p:pic>
      <p:pic>
        <p:nvPicPr>
          <p:cNvPr id="6" name="Picture 12" descr="C:\Users\Ebru Akkemik\Desktop\DİKA\DİKA FOTO\2017-11-06-PHOTO-00005399.jpg">
            <a:extLst>
              <a:ext uri="{FF2B5EF4-FFF2-40B4-BE49-F238E27FC236}">
                <a16:creationId xmlns:a16="http://schemas.microsoft.com/office/drawing/2014/main" xmlns="" id="{CAE022D0-8264-CD4D-AA7E-4DA1005CFC15}"/>
              </a:ext>
            </a:extLst>
          </p:cNvPr>
          <p:cNvPicPr/>
          <p:nvPr/>
        </p:nvPicPr>
        <p:blipFill rotWithShape="1">
          <a:blip r:embed="rId3" cstate="print">
            <a:extLst>
              <a:ext uri="{28A0092B-C50C-407E-A947-70E740481C1C}">
                <a14:useLocalDpi xmlns:a14="http://schemas.microsoft.com/office/drawing/2010/main" xmlns="" val="0"/>
              </a:ext>
            </a:extLst>
          </a:blip>
          <a:srcRect l="20809" r="13128" b="-1"/>
          <a:stretch/>
        </p:blipFill>
        <p:spPr bwMode="auto">
          <a:xfrm>
            <a:off x="7782324" y="1506050"/>
            <a:ext cx="4163870" cy="3287177"/>
          </a:xfrm>
          <a:prstGeom prst="rect">
            <a:avLst/>
          </a:prstGeom>
          <a:noFill/>
        </p:spPr>
      </p:pic>
      <p:sp>
        <p:nvSpPr>
          <p:cNvPr id="7" name="Dikdörtgen 6"/>
          <p:cNvSpPr/>
          <p:nvPr/>
        </p:nvSpPr>
        <p:spPr>
          <a:xfrm>
            <a:off x="8568295" y="1646667"/>
            <a:ext cx="2364750" cy="369332"/>
          </a:xfrm>
          <a:prstGeom prst="rect">
            <a:avLst/>
          </a:prstGeom>
          <a:solidFill>
            <a:schemeClr val="bg1"/>
          </a:solidFill>
        </p:spPr>
        <p:txBody>
          <a:bodyPr wrap="none">
            <a:spAutoFit/>
          </a:bodyPr>
          <a:lstStyle/>
          <a:p>
            <a:r>
              <a:rPr lang="tr-TR" dirty="0">
                <a:latin typeface="Times New Roman" panose="02020603050405020304" pitchFamily="18" charset="0"/>
                <a:ea typeface="Times New Roman" panose="02020603050405020304" pitchFamily="18" charset="0"/>
              </a:rPr>
              <a:t>Bal analiz laboratuvarı</a:t>
            </a:r>
            <a:endParaRPr lang="tr-TR" dirty="0"/>
          </a:p>
        </p:txBody>
      </p:sp>
      <p:sp>
        <p:nvSpPr>
          <p:cNvPr id="8" name="Dikdörtgen 7"/>
          <p:cNvSpPr/>
          <p:nvPr/>
        </p:nvSpPr>
        <p:spPr>
          <a:xfrm>
            <a:off x="1483300" y="1625892"/>
            <a:ext cx="4705134" cy="410882"/>
          </a:xfrm>
          <a:prstGeom prst="rect">
            <a:avLst/>
          </a:prstGeom>
          <a:solidFill>
            <a:schemeClr val="bg1"/>
          </a:solidFill>
        </p:spPr>
        <p:txBody>
          <a:bodyPr wrap="none">
            <a:spAutoFit/>
          </a:bodyPr>
          <a:lstStyle/>
          <a:p>
            <a:pPr>
              <a:lnSpc>
                <a:spcPct val="115000"/>
              </a:lnSpc>
              <a:spcAft>
                <a:spcPts val="0"/>
              </a:spcAft>
            </a:pPr>
            <a:r>
              <a:rPr lang="tr-TR" dirty="0">
                <a:latin typeface="Times New Roman" panose="02020603050405020304" pitchFamily="18" charset="0"/>
                <a:ea typeface="Times New Roman" panose="02020603050405020304" pitchFamily="18" charset="0"/>
                <a:cs typeface="Times New Roman" panose="02020603050405020304" pitchFamily="18" charset="0"/>
              </a:rPr>
              <a:t>Numune hazırlama ve gıda analiz laboratuvarları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158895636"/>
      </p:ext>
    </p:extLst>
  </p:cSld>
  <p:clrMapOvr>
    <a:masterClrMapping/>
  </p:clrMapOvr>
</p:sld>
</file>

<file path=ppt/theme/theme1.xml><?xml version="1.0" encoding="utf-8"?>
<a:theme xmlns:a="http://schemas.openxmlformats.org/drawingml/2006/main" name="Tema-si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ema-siu" id="{8B592569-D05A-4D16-9830-B18E17FE7CD1}" vid="{8AFA709D-6815-4F30-BDCD-E4420CC669B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Tema-siu</Template>
  <TotalTime>4915</TotalTime>
  <Words>1826</Words>
  <Application>Microsoft Office PowerPoint</Application>
  <PresentationFormat>Özel</PresentationFormat>
  <Paragraphs>503</Paragraphs>
  <Slides>34</Slides>
  <Notes>1</Notes>
  <HiddenSlides>0</HiddenSlides>
  <MMClips>0</MMClips>
  <ScaleCrop>false</ScaleCrop>
  <HeadingPairs>
    <vt:vector size="4" baseType="variant">
      <vt:variant>
        <vt:lpstr>Tema</vt:lpstr>
      </vt:variant>
      <vt:variant>
        <vt:i4>2</vt:i4>
      </vt:variant>
      <vt:variant>
        <vt:lpstr>Slayt Başlıkları</vt:lpstr>
      </vt:variant>
      <vt:variant>
        <vt:i4>34</vt:i4>
      </vt:variant>
    </vt:vector>
  </HeadingPairs>
  <TitlesOfParts>
    <vt:vector size="36" baseType="lpstr">
      <vt:lpstr>Tema-siu</vt:lpstr>
      <vt:lpstr>Office Teması</vt:lpstr>
      <vt:lpstr>Slayt 1</vt:lpstr>
      <vt:lpstr>Slayt 2</vt:lpstr>
      <vt:lpstr>Misyon</vt:lpstr>
      <vt:lpstr>Vizyon</vt:lpstr>
      <vt:lpstr>SİUBTAM Yönetimi</vt:lpstr>
      <vt:lpstr>Slayt 6</vt:lpstr>
      <vt:lpstr>Slayt 7</vt:lpstr>
      <vt:lpstr>Gıda Analiz Laboratuvarları</vt:lpstr>
      <vt:lpstr>Gıda Analiz Laboratuvarları</vt:lpstr>
      <vt:lpstr>Gıda Analizleri</vt:lpstr>
      <vt:lpstr>Gıda Analizleri</vt:lpstr>
      <vt:lpstr>Gıda Analizleri</vt:lpstr>
      <vt:lpstr>Toprak Analiz Laboratuvarı</vt:lpstr>
      <vt:lpstr>Slayt 14</vt:lpstr>
      <vt:lpstr>Slayt 15</vt:lpstr>
      <vt:lpstr>Slayt 16</vt:lpstr>
      <vt:lpstr>Slayt 17</vt:lpstr>
      <vt:lpstr>Slayt 18</vt:lpstr>
      <vt:lpstr>Moleküler Analiz Laboratuvarı</vt:lpstr>
      <vt:lpstr>Moleküler Analiz Laboratuvarı</vt:lpstr>
      <vt:lpstr>Mikrobiyoloji Analiz Laboratuvarı</vt:lpstr>
      <vt:lpstr>Mikrobiyoloji Analiz Laboratuvarı</vt:lpstr>
      <vt:lpstr>Yıllara Göre Analiz Sayısı ve Gelir </vt:lpstr>
      <vt:lpstr>Slayt 24</vt:lpstr>
      <vt:lpstr>ALT YAPI PROJELERİ* </vt:lpstr>
      <vt:lpstr>Slayt 26</vt:lpstr>
      <vt:lpstr>AKADEMİK FAALİYETLER*</vt:lpstr>
      <vt:lpstr>2024 yılı için belirlenen stratejik hedefler ve gerçekleşme oranları</vt:lpstr>
      <vt:lpstr>2025 yılı için belirlenen stratejik hedefler </vt:lpstr>
      <vt:lpstr>Slayt 30</vt:lpstr>
      <vt:lpstr>Slayt 31</vt:lpstr>
      <vt:lpstr>Slayt 32</vt:lpstr>
      <vt:lpstr>Slayt 33</vt:lpstr>
      <vt:lpstr>Slayt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Bilgisayar</dc:creator>
  <cp:lastModifiedBy>yönsis1</cp:lastModifiedBy>
  <cp:revision>387</cp:revision>
  <dcterms:created xsi:type="dcterms:W3CDTF">2022-12-08T06:33:03Z</dcterms:created>
  <dcterms:modified xsi:type="dcterms:W3CDTF">2025-01-31T08:24:19Z</dcterms:modified>
</cp:coreProperties>
</file>